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229" r:id="rId4"/>
    <p:sldMasterId id="2147484792" r:id="rId5"/>
  </p:sldMasterIdLst>
  <p:notesMasterIdLst>
    <p:notesMasterId r:id="rId35"/>
  </p:notesMasterIdLst>
  <p:handoutMasterIdLst>
    <p:handoutMasterId r:id="rId36"/>
  </p:handoutMasterIdLst>
  <p:sldIdLst>
    <p:sldId id="3200" r:id="rId6"/>
    <p:sldId id="268" r:id="rId7"/>
    <p:sldId id="361" r:id="rId8"/>
    <p:sldId id="347" r:id="rId9"/>
    <p:sldId id="359" r:id="rId10"/>
    <p:sldId id="358" r:id="rId11"/>
    <p:sldId id="357" r:id="rId12"/>
    <p:sldId id="978" r:id="rId13"/>
    <p:sldId id="3189" r:id="rId14"/>
    <p:sldId id="344" r:id="rId15"/>
    <p:sldId id="360" r:id="rId16"/>
    <p:sldId id="425" r:id="rId17"/>
    <p:sldId id="426" r:id="rId18"/>
    <p:sldId id="977" r:id="rId19"/>
    <p:sldId id="346" r:id="rId20"/>
    <p:sldId id="3187" r:id="rId21"/>
    <p:sldId id="1005" r:id="rId22"/>
    <p:sldId id="3185" r:id="rId23"/>
    <p:sldId id="3186" r:id="rId24"/>
    <p:sldId id="3190" r:id="rId25"/>
    <p:sldId id="3191" r:id="rId26"/>
    <p:sldId id="3192" r:id="rId27"/>
    <p:sldId id="3193" r:id="rId28"/>
    <p:sldId id="3194" r:id="rId29"/>
    <p:sldId id="3195" r:id="rId30"/>
    <p:sldId id="3196" r:id="rId31"/>
    <p:sldId id="3197" r:id="rId32"/>
    <p:sldId id="3198" r:id="rId33"/>
    <p:sldId id="3201" r:id="rId34"/>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Illustration Option" id="{B14B2BDD-EBED-41AC-9792-393BBA0CAFEE}">
          <p14:sldIdLst/>
        </p14:section>
        <p14:section name="Summary Section" id="{DA75E48A-7F2C-466D-A47C-6233A754BD71}">
          <p14:sldIdLst>
            <p14:sldId id="3200"/>
            <p14:sldId id="268"/>
            <p14:sldId id="361"/>
            <p14:sldId id="347"/>
            <p14:sldId id="359"/>
            <p14:sldId id="358"/>
            <p14:sldId id="357"/>
            <p14:sldId id="978"/>
            <p14:sldId id="3189"/>
            <p14:sldId id="344"/>
            <p14:sldId id="360"/>
            <p14:sldId id="425"/>
            <p14:sldId id="426"/>
            <p14:sldId id="977"/>
            <p14:sldId id="346"/>
            <p14:sldId id="3187"/>
            <p14:sldId id="1005"/>
            <p14:sldId id="3185"/>
            <p14:sldId id="3186"/>
            <p14:sldId id="3190"/>
            <p14:sldId id="3191"/>
            <p14:sldId id="3192"/>
            <p14:sldId id="3193"/>
            <p14:sldId id="3194"/>
            <p14:sldId id="3195"/>
            <p14:sldId id="3196"/>
            <p14:sldId id="3197"/>
            <p14:sldId id="3198"/>
            <p14:sldId id="3201"/>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CC"/>
    <a:srgbClr val="0099FF"/>
    <a:srgbClr val="BF5B09"/>
    <a:srgbClr val="F3750D"/>
    <a:srgbClr val="5C1800"/>
    <a:srgbClr val="641A00"/>
    <a:srgbClr val="461200"/>
    <a:srgbClr val="2E4A4E"/>
    <a:srgbClr val="1D3A5E"/>
    <a:srgbClr val="D2D2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555D70-5101-4007-A2D7-9C3104270778}" v="8" dt="2020-06-04T00:33:52.7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viewProps" Target="viewProps.xml"/><Relationship Id="rId21" Type="http://schemas.openxmlformats.org/officeDocument/2006/relationships/slide" Target="slides/slide16.xml"/><Relationship Id="rId34" Type="http://schemas.openxmlformats.org/officeDocument/2006/relationships/slide" Target="slides/slide29.xml"/><Relationship Id="rId42" Type="http://schemas.microsoft.com/office/2016/11/relationships/changesInfo" Target="changesInfos/changesInfo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 Id="rId43" Type="http://schemas.microsoft.com/office/2015/10/relationships/revisionInfo" Target="revisionInfo.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day Shivaswamy" userId="42c13bc2-2be4-4603-a391-ad6851d6fcd4" providerId="ADAL" clId="{32555D70-5101-4007-A2D7-9C3104270778}"/>
    <pc:docChg chg="custSel modSld">
      <pc:chgData name="Uday Shivaswamy" userId="42c13bc2-2be4-4603-a391-ad6851d6fcd4" providerId="ADAL" clId="{32555D70-5101-4007-A2D7-9C3104270778}" dt="2020-06-04T00:33:52.703" v="3" actId="14100"/>
      <pc:docMkLst>
        <pc:docMk/>
      </pc:docMkLst>
      <pc:sldChg chg="addSp delSp modSp mod">
        <pc:chgData name="Uday Shivaswamy" userId="42c13bc2-2be4-4603-a391-ad6851d6fcd4" providerId="ADAL" clId="{32555D70-5101-4007-A2D7-9C3104270778}" dt="2020-06-04T00:33:52.703" v="3" actId="14100"/>
        <pc:sldMkLst>
          <pc:docMk/>
          <pc:sldMk cId="318522105" sldId="3192"/>
        </pc:sldMkLst>
        <pc:picChg chg="del">
          <ac:chgData name="Uday Shivaswamy" userId="42c13bc2-2be4-4603-a391-ad6851d6fcd4" providerId="ADAL" clId="{32555D70-5101-4007-A2D7-9C3104270778}" dt="2020-06-04T00:33:44.149" v="0" actId="478"/>
          <ac:picMkLst>
            <pc:docMk/>
            <pc:sldMk cId="318522105" sldId="3192"/>
            <ac:picMk id="4" creationId="{DB2EA22F-9BB3-4F88-8FB6-B2E60A88EDE8}"/>
          </ac:picMkLst>
        </pc:picChg>
        <pc:picChg chg="add mod">
          <ac:chgData name="Uday Shivaswamy" userId="42c13bc2-2be4-4603-a391-ad6851d6fcd4" providerId="ADAL" clId="{32555D70-5101-4007-A2D7-9C3104270778}" dt="2020-06-04T00:33:52.703" v="3" actId="14100"/>
          <ac:picMkLst>
            <pc:docMk/>
            <pc:sldMk cId="318522105" sldId="3192"/>
            <ac:picMk id="6" creationId="{002E7B08-C809-4F4F-A75F-DE474BB2DD5D}"/>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6/3/2020 5:34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3.png>
</file>

<file path=ppt/media/image5.png>
</file>

<file path=ppt/media/image6.sv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6/3/2020 5:34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0" marR="0" lvl="0" indent="0" algn="l" defTabSz="966294"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406097-0C26-43B7-B8F1-E5292E59F197}" type="datetime1">
              <a:rPr kumimoji="0" lang="en-US" sz="1800" b="0" i="0" u="none" strike="noStrike" kern="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6/3/2020</a:t>
            </a:fld>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955017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11</a:t>
            </a:fld>
            <a:endParaRPr lang="en-US"/>
          </a:p>
        </p:txBody>
      </p:sp>
    </p:spTree>
    <p:extLst>
      <p:ext uri="{BB962C8B-B14F-4D97-AF65-F5344CB8AC3E}">
        <p14:creationId xmlns:p14="http://schemas.microsoft.com/office/powerpoint/2010/main" val="35822253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12</a:t>
            </a:fld>
            <a:endParaRPr lang="en-US"/>
          </a:p>
        </p:txBody>
      </p:sp>
    </p:spTree>
    <p:extLst>
      <p:ext uri="{BB962C8B-B14F-4D97-AF65-F5344CB8AC3E}">
        <p14:creationId xmlns:p14="http://schemas.microsoft.com/office/powerpoint/2010/main" val="37706101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B6D2AE-22EA-4DD4-B504-B67653AB9CD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734099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B6D2AE-22EA-4DD4-B504-B67653AB9CD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72849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15</a:t>
            </a:fld>
            <a:endParaRPr lang="en-US"/>
          </a:p>
        </p:txBody>
      </p:sp>
    </p:spTree>
    <p:extLst>
      <p:ext uri="{BB962C8B-B14F-4D97-AF65-F5344CB8AC3E}">
        <p14:creationId xmlns:p14="http://schemas.microsoft.com/office/powerpoint/2010/main" val="740677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17</a:t>
            </a:fld>
            <a:endParaRPr lang="en-US"/>
          </a:p>
        </p:txBody>
      </p:sp>
    </p:spTree>
    <p:extLst>
      <p:ext uri="{BB962C8B-B14F-4D97-AF65-F5344CB8AC3E}">
        <p14:creationId xmlns:p14="http://schemas.microsoft.com/office/powerpoint/2010/main" val="5088638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21</a:t>
            </a:fld>
            <a:endParaRPr lang="en-US"/>
          </a:p>
        </p:txBody>
      </p:sp>
    </p:spTree>
    <p:extLst>
      <p:ext uri="{BB962C8B-B14F-4D97-AF65-F5344CB8AC3E}">
        <p14:creationId xmlns:p14="http://schemas.microsoft.com/office/powerpoint/2010/main" val="3339319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B6D2AE-22EA-4DD4-B504-B67653AB9CD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57685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4</a:t>
            </a:fld>
            <a:endParaRPr lang="en-US"/>
          </a:p>
        </p:txBody>
      </p:sp>
    </p:spTree>
    <p:extLst>
      <p:ext uri="{BB962C8B-B14F-4D97-AF65-F5344CB8AC3E}">
        <p14:creationId xmlns:p14="http://schemas.microsoft.com/office/powerpoint/2010/main" val="14088794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5</a:t>
            </a:fld>
            <a:endParaRPr lang="en-US"/>
          </a:p>
        </p:txBody>
      </p:sp>
    </p:spTree>
    <p:extLst>
      <p:ext uri="{BB962C8B-B14F-4D97-AF65-F5344CB8AC3E}">
        <p14:creationId xmlns:p14="http://schemas.microsoft.com/office/powerpoint/2010/main" val="10939695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6</a:t>
            </a:fld>
            <a:endParaRPr lang="en-US"/>
          </a:p>
        </p:txBody>
      </p:sp>
    </p:spTree>
    <p:extLst>
      <p:ext uri="{BB962C8B-B14F-4D97-AF65-F5344CB8AC3E}">
        <p14:creationId xmlns:p14="http://schemas.microsoft.com/office/powerpoint/2010/main" val="8204862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7</a:t>
            </a:fld>
            <a:endParaRPr lang="en-US"/>
          </a:p>
        </p:txBody>
      </p:sp>
    </p:spTree>
    <p:extLst>
      <p:ext uri="{BB962C8B-B14F-4D97-AF65-F5344CB8AC3E}">
        <p14:creationId xmlns:p14="http://schemas.microsoft.com/office/powerpoint/2010/main" val="13979652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8</a:t>
            </a:fld>
            <a:endParaRPr lang="en-US"/>
          </a:p>
        </p:txBody>
      </p:sp>
    </p:spTree>
    <p:extLst>
      <p:ext uri="{BB962C8B-B14F-4D97-AF65-F5344CB8AC3E}">
        <p14:creationId xmlns:p14="http://schemas.microsoft.com/office/powerpoint/2010/main" val="3075312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9</a:t>
            </a:fld>
            <a:endParaRPr lang="en-US"/>
          </a:p>
        </p:txBody>
      </p:sp>
    </p:spTree>
    <p:extLst>
      <p:ext uri="{BB962C8B-B14F-4D97-AF65-F5344CB8AC3E}">
        <p14:creationId xmlns:p14="http://schemas.microsoft.com/office/powerpoint/2010/main" val="42681978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B6D2AE-22EA-4DD4-B504-B67653AB9CDB}" type="slidenum">
              <a:rPr lang="en-US" smtClean="0"/>
              <a:t>10</a:t>
            </a:fld>
            <a:endParaRPr lang="en-US"/>
          </a:p>
        </p:txBody>
      </p:sp>
    </p:spTree>
    <p:extLst>
      <p:ext uri="{BB962C8B-B14F-4D97-AF65-F5344CB8AC3E}">
        <p14:creationId xmlns:p14="http://schemas.microsoft.com/office/powerpoint/2010/main" val="9200383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9.jpeg"/><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0.jpeg"/><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A0B598-ABC4-42E7-B197-3579B7FAC773}"/>
              </a:ext>
            </a:extLst>
          </p:cNvPr>
          <p:cNvPicPr>
            <a:picLocks noChangeAspect="1"/>
          </p:cNvPicPr>
          <p:nvPr userDrawn="1"/>
        </p:nvPicPr>
        <p:blipFill>
          <a:blip r:embed="rId2"/>
          <a:srcRect/>
          <a:stretch/>
        </p:blipFill>
        <p:spPr>
          <a:xfrm>
            <a:off x="1" y="-283800"/>
            <a:ext cx="12191997" cy="6857997"/>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274" name="Rectangle 273">
            <a:extLst>
              <a:ext uri="{FF2B5EF4-FFF2-40B4-BE49-F238E27FC236}">
                <a16:creationId xmlns:a16="http://schemas.microsoft.com/office/drawing/2014/main" id="{A7E1D5CA-4E85-4D33-85BF-CA6C8A80B7C4}"/>
              </a:ext>
            </a:extLst>
          </p:cNvPr>
          <p:cNvSpPr/>
          <p:nvPr userDrawn="1"/>
        </p:nvSpPr>
        <p:spPr>
          <a:xfrm>
            <a:off x="581552" y="6292661"/>
            <a:ext cx="4352862" cy="261610"/>
          </a:xfrm>
          <a:prstGeom prst="rect">
            <a:avLst/>
          </a:prstGeom>
        </p:spPr>
        <p:txBody>
          <a:bodyPr wrap="square" lIns="0">
            <a:spAutoFit/>
          </a:bodyPr>
          <a:lstStyle/>
          <a:p>
            <a:r>
              <a:rPr lang="en-US" sz="1100" b="0" i="0">
                <a:gradFill>
                  <a:gsLst>
                    <a:gs pos="62564">
                      <a:schemeClr val="bg1"/>
                    </a:gs>
                    <a:gs pos="57000">
                      <a:schemeClr val="bg1"/>
                    </a:gs>
                  </a:gsLst>
                  <a:lin ang="5400000" scaled="0"/>
                </a:gradFill>
                <a:effectLst/>
                <a:latin typeface="Segoe UI VSS (Regular)"/>
              </a:rPr>
              <a:t>Microsoft Confidential. Shared under NDA.</a:t>
            </a:r>
            <a:endParaRPr lang="en-US" sz="1100">
              <a:gradFill>
                <a:gsLst>
                  <a:gs pos="62564">
                    <a:schemeClr val="bg1"/>
                  </a:gs>
                  <a:gs pos="57000">
                    <a:schemeClr val="bg1"/>
                  </a:gs>
                </a:gsLst>
                <a:lin ang="5400000" scaled="0"/>
              </a:gradFill>
            </a:endParaRPr>
          </a:p>
        </p:txBody>
      </p:sp>
      <p:sp>
        <p:nvSpPr>
          <p:cNvPr id="276" name="Rectangle 275">
            <a:extLst>
              <a:ext uri="{FF2B5EF4-FFF2-40B4-BE49-F238E27FC236}">
                <a16:creationId xmlns:a16="http://schemas.microsoft.com/office/drawing/2014/main" id="{EEA11BCA-F1B6-4B08-BE49-A8159ED6F489}"/>
              </a:ext>
            </a:extLst>
          </p:cNvPr>
          <p:cNvSpPr/>
          <p:nvPr userDrawn="1"/>
        </p:nvSpPr>
        <p:spPr bwMode="auto">
          <a:xfrm>
            <a:off x="0" y="6554271"/>
            <a:ext cx="12192000" cy="303729"/>
          </a:xfrm>
          <a:prstGeom prst="rect">
            <a:avLst/>
          </a:prstGeom>
          <a:solidFill>
            <a:schemeClr val="accent5">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0" y="0"/>
            <a:ext cx="6858000" cy="6858000"/>
          </a:xfrm>
          <a:pattFill prst="wdUpDiag">
            <a:fgClr>
              <a:schemeClr val="bg2"/>
            </a:fgClr>
            <a:bgClr>
              <a:schemeClr val="bg1">
                <a:lumMod val="95000"/>
              </a:schemeClr>
            </a:bgClr>
          </a:pattFill>
        </p:spPr>
        <p:txBody>
          <a:bodyPr lIns="0" tIns="2103120" rIns="0" anchor="t"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kern="1200" spc="0" baseline="0" dirty="0">
                <a:gradFill>
                  <a:gsLst>
                    <a:gs pos="1250">
                      <a:schemeClr val="tx1"/>
                    </a:gs>
                    <a:gs pos="100000">
                      <a:schemeClr val="tx1"/>
                    </a:gs>
                  </a:gsLst>
                  <a:lin ang="5400000" scaled="0"/>
                </a:gradFill>
                <a:latin typeface="+mj-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7416515" y="3535540"/>
            <a:ext cx="4162425" cy="253523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7420578"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7529672" y="1436688"/>
            <a:ext cx="4049268" cy="4429856"/>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6649150" cy="4429856"/>
          </a:xfrm>
          <a:blipFill>
            <a:blip r:embed="rId2"/>
            <a:stretch>
              <a:fillRect/>
            </a:stretch>
          </a:blipFill>
        </p:spPr>
        <p:txBody>
          <a:bodyPr bIns="100584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100" kern="1200" spc="0" baseline="0" dirty="0">
                <a:gradFill>
                  <a:gsLst>
                    <a:gs pos="1250">
                      <a:schemeClr val="tx1"/>
                    </a:gs>
                    <a:gs pos="100000">
                      <a:schemeClr val="tx1"/>
                    </a:gs>
                  </a:gsLst>
                  <a:lin ang="5400000" scaled="0"/>
                </a:gradFill>
                <a:latin typeface="+mj-lt"/>
                <a:ea typeface="+mn-ea"/>
                <a:cs typeface="Segoe UI" panose="020B0502040204020203" pitchFamily="34" charset="0"/>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7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Section title</a:t>
            </a:r>
          </a:p>
        </p:txBody>
      </p:sp>
      <p:sp>
        <p:nvSpPr>
          <p:cNvPr id="3" name="Rectangle 2">
            <a:extLst>
              <a:ext uri="{FF2B5EF4-FFF2-40B4-BE49-F238E27FC236}">
                <a16:creationId xmlns:a16="http://schemas.microsoft.com/office/drawing/2014/main" id="{3AA8CD40-B65D-4798-891B-AC994D60FFD5}"/>
              </a:ext>
            </a:extLst>
          </p:cNvPr>
          <p:cNvSpPr/>
          <p:nvPr userDrawn="1"/>
        </p:nvSpPr>
        <p:spPr bwMode="auto">
          <a:xfrm>
            <a:off x="10935222" y="400833"/>
            <a:ext cx="814192" cy="62630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a:extLst>
              <a:ext uri="{FF2B5EF4-FFF2-40B4-BE49-F238E27FC236}">
                <a16:creationId xmlns:a16="http://schemas.microsoft.com/office/drawing/2014/main" id="{26866D2E-56FE-40B7-BA61-76A0EFCC1FC5}"/>
              </a:ext>
            </a:extLst>
          </p:cNvPr>
          <p:cNvPicPr>
            <a:picLocks noChangeAspect="1"/>
          </p:cNvPicPr>
          <p:nvPr userDrawn="1"/>
        </p:nvPicPr>
        <p:blipFill>
          <a:blip r:embed="rId2"/>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930574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accent1"/>
                    </a:gs>
                    <a:gs pos="55000">
                      <a:schemeClr val="accent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2">
    <p:bg>
      <p:bgRef idx="1001">
        <a:schemeClr val="bg1"/>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F2273A8C-3AA3-4FD2-8AEB-0A4915F4A26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3222984"/>
            <a:ext cx="12192000" cy="3136993"/>
          </a:xfrm>
          <a:prstGeom prst="rect">
            <a:avLst/>
          </a:prstGeom>
        </p:spPr>
      </p:pic>
      <p:sp>
        <p:nvSpPr>
          <p:cNvPr id="4" name="Rectangle 3">
            <a:extLst>
              <a:ext uri="{FF2B5EF4-FFF2-40B4-BE49-F238E27FC236}">
                <a16:creationId xmlns:a16="http://schemas.microsoft.com/office/drawing/2014/main" id="{93C3C0BF-6D26-4454-A719-9E37BB17C418}"/>
              </a:ext>
            </a:extLst>
          </p:cNvPr>
          <p:cNvSpPr/>
          <p:nvPr userDrawn="1"/>
        </p:nvSpPr>
        <p:spPr bwMode="auto">
          <a:xfrm>
            <a:off x="193297" y="5900679"/>
            <a:ext cx="3178800" cy="62227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4"/>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1716290"/>
            <a:ext cx="9144000" cy="553998"/>
          </a:xfrm>
          <a:noFill/>
        </p:spPr>
        <p:txBody>
          <a:bodyPr lIns="0" tIns="0" rIns="0" bIns="0" anchor="b" anchorCtr="0">
            <a:spAutoFit/>
          </a:bodyPr>
          <a:lstStyle>
            <a:lvl1pPr>
              <a:defRPr sz="3600" spc="-50" baseline="0">
                <a:gradFill>
                  <a:gsLst>
                    <a:gs pos="62564">
                      <a:schemeClr val="accent1"/>
                    </a:gs>
                    <a:gs pos="55000">
                      <a:schemeClr val="accent1"/>
                    </a:gs>
                  </a:gsLst>
                  <a:lin ang="5400000" scaled="0"/>
                </a:gradFill>
                <a:latin typeface="+mj-lt"/>
                <a:cs typeface="Segoe UI" panose="020B0502040204020203" pitchFamily="34" charset="0"/>
              </a:defRPr>
            </a:lvl1pPr>
          </a:lstStyle>
          <a:p>
            <a:r>
              <a:rPr lang="en-US"/>
              <a:t>Presentation title</a:t>
            </a:r>
          </a:p>
        </p:txBody>
      </p:sp>
      <p:sp>
        <p:nvSpPr>
          <p:cNvPr id="5" name="Text Placeholder 4"/>
          <p:cNvSpPr>
            <a:spLocks noGrp="1"/>
          </p:cNvSpPr>
          <p:nvPr>
            <p:ph type="body" sz="quarter" idx="12" hasCustomPrompt="1"/>
          </p:nvPr>
        </p:nvSpPr>
        <p:spPr>
          <a:xfrm>
            <a:off x="584200" y="2485331"/>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a:t>
            </a:r>
          </a:p>
        </p:txBody>
      </p:sp>
      <p:sp>
        <p:nvSpPr>
          <p:cNvPr id="272" name="Rectangle 271">
            <a:extLst>
              <a:ext uri="{FF2B5EF4-FFF2-40B4-BE49-F238E27FC236}">
                <a16:creationId xmlns:a16="http://schemas.microsoft.com/office/drawing/2014/main" id="{F171B514-A7A6-464B-9888-80569B7AB1A0}"/>
              </a:ext>
            </a:extLst>
          </p:cNvPr>
          <p:cNvSpPr/>
          <p:nvPr userDrawn="1"/>
        </p:nvSpPr>
        <p:spPr>
          <a:xfrm>
            <a:off x="581552" y="6292661"/>
            <a:ext cx="4352862" cy="261610"/>
          </a:xfrm>
          <a:prstGeom prst="rect">
            <a:avLst/>
          </a:prstGeom>
        </p:spPr>
        <p:txBody>
          <a:bodyPr wrap="square" lIns="0">
            <a:spAutoFit/>
          </a:bodyPr>
          <a:lstStyle/>
          <a:p>
            <a:r>
              <a:rPr lang="en-US" sz="1100" b="0" i="0">
                <a:gradFill>
                  <a:gsLst>
                    <a:gs pos="62564">
                      <a:schemeClr val="tx1"/>
                    </a:gs>
                    <a:gs pos="57000">
                      <a:schemeClr val="tx1"/>
                    </a:gs>
                  </a:gsLst>
                  <a:lin ang="5400000" scaled="0"/>
                </a:gradFill>
                <a:effectLst/>
                <a:latin typeface="Segoe UI VSS (Regular)"/>
              </a:rPr>
              <a:t>Microsoft Confidential. Shared under NDA.</a:t>
            </a:r>
            <a:endParaRPr lang="en-US" sz="1100">
              <a:gradFill>
                <a:gsLst>
                  <a:gs pos="62564">
                    <a:schemeClr val="tx1"/>
                  </a:gs>
                  <a:gs pos="57000">
                    <a:schemeClr val="tx1"/>
                  </a:gs>
                </a:gsLst>
                <a:lin ang="5400000" scaled="0"/>
              </a:gradFill>
            </a:endParaRPr>
          </a:p>
        </p:txBody>
      </p:sp>
    </p:spTree>
    <p:extLst>
      <p:ext uri="{BB962C8B-B14F-4D97-AF65-F5344CB8AC3E}">
        <p14:creationId xmlns:p14="http://schemas.microsoft.com/office/powerpoint/2010/main" val="22320720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losing logo slide">
    <p:bg>
      <p:bgPr>
        <a:solidFill>
          <a:schemeClr val="accent1"/>
        </a:solidFill>
        <a:effectLst/>
      </p:bgPr>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
        <p:nvSpPr>
          <p:cNvPr id="6" name="Title 1">
            <a:extLst>
              <a:ext uri="{FF2B5EF4-FFF2-40B4-BE49-F238E27FC236}">
                <a16:creationId xmlns:a16="http://schemas.microsoft.com/office/drawing/2014/main" id="{8D9318FA-C817-42DC-8746-0B95A360DA8E}"/>
              </a:ext>
            </a:extLst>
          </p:cNvPr>
          <p:cNvSpPr>
            <a:spLocks noGrp="1"/>
          </p:cNvSpPr>
          <p:nvPr>
            <p:ph type="title" hasCustomPrompt="1"/>
          </p:nvPr>
        </p:nvSpPr>
        <p:spPr>
          <a:xfrm>
            <a:off x="584200" y="3152001"/>
            <a:ext cx="9144000" cy="553998"/>
          </a:xfrm>
          <a:noFill/>
        </p:spPr>
        <p:txBody>
          <a:bodyPr lIns="0" tIns="0" rIns="0" bIns="0" anchor="b" anchorCtr="0">
            <a:spAutoFit/>
          </a:bodyPr>
          <a:lstStyle>
            <a:lvl1pPr>
              <a:defRPr sz="3600" spc="-50" baseline="0">
                <a:gradFill>
                  <a:gsLst>
                    <a:gs pos="62564">
                      <a:schemeClr val="tx1"/>
                    </a:gs>
                    <a:gs pos="38000">
                      <a:schemeClr val="tx1"/>
                    </a:gs>
                  </a:gsLst>
                  <a:lin ang="5400000" scaled="0"/>
                </a:gradFill>
                <a:latin typeface="+mj-lt"/>
                <a:cs typeface="Segoe UI" panose="020B0502040204020203" pitchFamily="34" charset="0"/>
              </a:defRPr>
            </a:lvl1pPr>
          </a:lstStyle>
          <a:p>
            <a:r>
              <a:rPr lang="en-US"/>
              <a:t>Thank you.</a:t>
            </a:r>
          </a:p>
        </p:txBody>
      </p:sp>
      <p:pic>
        <p:nvPicPr>
          <p:cNvPr id="19" name="Picture 18">
            <a:extLst>
              <a:ext uri="{FF2B5EF4-FFF2-40B4-BE49-F238E27FC236}">
                <a16:creationId xmlns:a16="http://schemas.microsoft.com/office/drawing/2014/main" id="{FD5CA29D-1AE7-4D4D-BEFB-85404E376567}"/>
              </a:ext>
            </a:extLst>
          </p:cNvPr>
          <p:cNvPicPr>
            <a:picLocks noChangeAspect="1"/>
          </p:cNvPicPr>
          <p:nvPr userDrawn="1"/>
        </p:nvPicPr>
        <p:blipFill>
          <a:blip r:embed="rId3"/>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2407342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280" name="Picture 279" descr="A person sitting at a table using a computer&#10;&#10;Description automatically generated">
            <a:extLst>
              <a:ext uri="{FF2B5EF4-FFF2-40B4-BE49-F238E27FC236}">
                <a16:creationId xmlns:a16="http://schemas.microsoft.com/office/drawing/2014/main" id="{3006072C-9BC2-4106-932C-3AC37DE06760}"/>
              </a:ext>
            </a:extLst>
          </p:cNvPr>
          <p:cNvPicPr>
            <a:picLocks noChangeAspect="1"/>
          </p:cNvPicPr>
          <p:nvPr userDrawn="1"/>
        </p:nvPicPr>
        <p:blipFill rotWithShape="1">
          <a:blip r:embed="rId2"/>
          <a:srcRect t="16295" r="794" b="1"/>
          <a:stretch/>
        </p:blipFill>
        <p:spPr>
          <a:xfrm>
            <a:off x="0" y="0"/>
            <a:ext cx="12192000" cy="6858000"/>
          </a:xfrm>
          <a:prstGeom prst="rect">
            <a:avLst/>
          </a:prstGeom>
        </p:spPr>
      </p:pic>
      <p:sp>
        <p:nvSpPr>
          <p:cNvPr id="281" name="Rectangle 280">
            <a:extLst>
              <a:ext uri="{FF2B5EF4-FFF2-40B4-BE49-F238E27FC236}">
                <a16:creationId xmlns:a16="http://schemas.microsoft.com/office/drawing/2014/main" id="{549416FC-A4D5-4DF5-8DB7-3160AEB538FF}"/>
              </a:ext>
            </a:extLst>
          </p:cNvPr>
          <p:cNvSpPr/>
          <p:nvPr userDrawn="1"/>
        </p:nvSpPr>
        <p:spPr bwMode="auto">
          <a:xfrm>
            <a:off x="0" y="0"/>
            <a:ext cx="11614124" cy="6858000"/>
          </a:xfrm>
          <a:prstGeom prst="rect">
            <a:avLst/>
          </a:prstGeom>
          <a:gradFill flip="none" rotWithShape="1">
            <a:gsLst>
              <a:gs pos="31000">
                <a:srgbClr val="FFFFFF">
                  <a:alpha val="40000"/>
                </a:srgbClr>
              </a:gs>
              <a:gs pos="44000">
                <a:srgbClr val="FFFFFF">
                  <a:alpha val="20000"/>
                </a:srgbClr>
              </a:gs>
              <a:gs pos="0">
                <a:schemeClr val="bg1">
                  <a:alpha val="90000"/>
                </a:schemeClr>
              </a:gs>
              <a:gs pos="56000">
                <a:schemeClr val="bg1">
                  <a:alpha val="0"/>
                </a:schemeClr>
              </a:gs>
            </a:gsLst>
            <a:lin ang="210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83" name="Rectangle 282">
            <a:extLst>
              <a:ext uri="{FF2B5EF4-FFF2-40B4-BE49-F238E27FC236}">
                <a16:creationId xmlns:a16="http://schemas.microsoft.com/office/drawing/2014/main" id="{150F306B-6A28-4471-A490-2296ACA52CE7}"/>
              </a:ext>
            </a:extLst>
          </p:cNvPr>
          <p:cNvSpPr/>
          <p:nvPr userDrawn="1"/>
        </p:nvSpPr>
        <p:spPr bwMode="auto">
          <a:xfrm>
            <a:off x="0" y="0"/>
            <a:ext cx="11614124" cy="6858000"/>
          </a:xfrm>
          <a:prstGeom prst="rect">
            <a:avLst/>
          </a:prstGeom>
          <a:gradFill flip="none" rotWithShape="1">
            <a:gsLst>
              <a:gs pos="0">
                <a:schemeClr val="bg1"/>
              </a:gs>
              <a:gs pos="30000">
                <a:schemeClr val="bg1">
                  <a:alpha val="0"/>
                </a:schemeClr>
              </a:gs>
            </a:gsLst>
            <a:lin ang="189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1998183"/>
            <a:ext cx="5511800" cy="1661993"/>
          </a:xfrm>
          <a:noFill/>
        </p:spPr>
        <p:txBody>
          <a:bodyPr wrap="square" lIns="0" tIns="0" rIns="0" bIns="0" anchor="b" anchorCtr="0">
            <a:spAutoFit/>
          </a:bodyPr>
          <a:lstStyle>
            <a:lvl1pPr>
              <a:defRPr sz="3600" spc="-50" baseline="0">
                <a:gradFill>
                  <a:gsLst>
                    <a:gs pos="62564">
                      <a:schemeClr val="accent1"/>
                    </a:gs>
                    <a:gs pos="55000">
                      <a:schemeClr val="accent1"/>
                    </a:gs>
                  </a:gsLst>
                  <a:lin ang="5400000" scaled="0"/>
                </a:gradFill>
                <a:latin typeface="+mj-lt"/>
                <a:cs typeface="Segoe UI" panose="020B0502040204020203" pitchFamily="34" charset="0"/>
              </a:defRPr>
            </a:lvl1pPr>
          </a:lstStyle>
          <a:p>
            <a:r>
              <a:rPr lang="en-US"/>
              <a:t>Microsoft Identity </a:t>
            </a:r>
            <a:br>
              <a:rPr lang="en-US"/>
            </a:br>
            <a:r>
              <a:rPr lang="en-US"/>
              <a:t>Cross Platform – </a:t>
            </a:r>
            <a:br>
              <a:rPr lang="en-US"/>
            </a:br>
            <a:r>
              <a:rPr lang="en-US"/>
              <a:t>Customer Onsite</a:t>
            </a:r>
          </a:p>
        </p:txBody>
      </p:sp>
      <p:sp>
        <p:nvSpPr>
          <p:cNvPr id="5" name="Text Placeholder 4"/>
          <p:cNvSpPr>
            <a:spLocks noGrp="1"/>
          </p:cNvSpPr>
          <p:nvPr>
            <p:ph type="body" sz="quarter" idx="12" hasCustomPrompt="1"/>
          </p:nvPr>
        </p:nvSpPr>
        <p:spPr>
          <a:xfrm>
            <a:off x="584200" y="3875218"/>
            <a:ext cx="55118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27-30 January 2020 |  Redmond, WA</a:t>
            </a:r>
          </a:p>
        </p:txBody>
      </p:sp>
      <p:sp>
        <p:nvSpPr>
          <p:cNvPr id="282" name="Rectangle 281">
            <a:extLst>
              <a:ext uri="{FF2B5EF4-FFF2-40B4-BE49-F238E27FC236}">
                <a16:creationId xmlns:a16="http://schemas.microsoft.com/office/drawing/2014/main" id="{B3E6D489-9110-46A7-AE0B-BD1372B23EEB}"/>
              </a:ext>
            </a:extLst>
          </p:cNvPr>
          <p:cNvSpPr/>
          <p:nvPr userDrawn="1"/>
        </p:nvSpPr>
        <p:spPr>
          <a:xfrm>
            <a:off x="581552" y="6292661"/>
            <a:ext cx="4352862" cy="261610"/>
          </a:xfrm>
          <a:prstGeom prst="rect">
            <a:avLst/>
          </a:prstGeom>
        </p:spPr>
        <p:txBody>
          <a:bodyPr wrap="square" lIns="0">
            <a:spAutoFit/>
          </a:bodyPr>
          <a:lstStyle/>
          <a:p>
            <a:r>
              <a:rPr lang="en-US" sz="1100" b="0" i="0">
                <a:gradFill>
                  <a:gsLst>
                    <a:gs pos="62564">
                      <a:schemeClr val="tx1"/>
                    </a:gs>
                    <a:gs pos="57000">
                      <a:schemeClr val="tx1"/>
                    </a:gs>
                  </a:gsLst>
                  <a:lin ang="5400000" scaled="0"/>
                </a:gradFill>
                <a:effectLst/>
                <a:latin typeface="Segoe UI VSS (Regular)"/>
              </a:rPr>
              <a:t>Microsoft Confidential. Shared under NDA.</a:t>
            </a:r>
            <a:endParaRPr lang="en-US" sz="1100">
              <a:gradFill>
                <a:gsLst>
                  <a:gs pos="62564">
                    <a:schemeClr val="tx1"/>
                  </a:gs>
                  <a:gs pos="57000">
                    <a:schemeClr val="tx1"/>
                  </a:gs>
                </a:gsLst>
                <a:lin ang="5400000" scaled="0"/>
              </a:gradFill>
            </a:endParaRPr>
          </a:p>
        </p:txBody>
      </p:sp>
      <p:pic>
        <p:nvPicPr>
          <p:cNvPr id="21" name="Picture 20">
            <a:extLst>
              <a:ext uri="{FF2B5EF4-FFF2-40B4-BE49-F238E27FC236}">
                <a16:creationId xmlns:a16="http://schemas.microsoft.com/office/drawing/2014/main" id="{FD936D16-6AD5-4D6C-907B-58A8D38315F3}"/>
              </a:ext>
            </a:extLst>
          </p:cNvPr>
          <p:cNvPicPr>
            <a:picLocks noChangeAspect="1"/>
          </p:cNvPicPr>
          <p:nvPr userDrawn="1"/>
        </p:nvPicPr>
        <p:blipFill>
          <a:blip r:embed="rId4"/>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31769901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Slide 2">
    <p:bg>
      <p:bgRef idx="1001">
        <a:schemeClr val="bg1"/>
      </p:bgRef>
    </p:bg>
    <p:spTree>
      <p:nvGrpSpPr>
        <p:cNvPr id="1" name=""/>
        <p:cNvGrpSpPr/>
        <p:nvPr/>
      </p:nvGrpSpPr>
      <p:grpSpPr>
        <a:xfrm>
          <a:off x="0" y="0"/>
          <a:ext cx="0" cy="0"/>
          <a:chOff x="0" y="0"/>
          <a:chExt cx="0" cy="0"/>
        </a:xfrm>
      </p:grpSpPr>
      <p:pic>
        <p:nvPicPr>
          <p:cNvPr id="3" name="Picture 2" descr="A person standing on a table&#10;&#10;Description automatically generated">
            <a:extLst>
              <a:ext uri="{FF2B5EF4-FFF2-40B4-BE49-F238E27FC236}">
                <a16:creationId xmlns:a16="http://schemas.microsoft.com/office/drawing/2014/main" id="{A02F36FC-FD24-4A81-AFB8-DF7C4CF07629}"/>
              </a:ext>
            </a:extLst>
          </p:cNvPr>
          <p:cNvPicPr>
            <a:picLocks noChangeAspect="1"/>
          </p:cNvPicPr>
          <p:nvPr userDrawn="1"/>
        </p:nvPicPr>
        <p:blipFill rotWithShape="1">
          <a:blip r:embed="rId2"/>
          <a:srcRect l="40862"/>
          <a:stretch/>
        </p:blipFill>
        <p:spPr>
          <a:xfrm>
            <a:off x="6108464" y="0"/>
            <a:ext cx="6083536" cy="6858000"/>
          </a:xfrm>
          <a:prstGeom prst="rect">
            <a:avLst/>
          </a:prstGeom>
        </p:spPr>
      </p:pic>
      <p:sp>
        <p:nvSpPr>
          <p:cNvPr id="4" name="Rectangle 3">
            <a:extLst>
              <a:ext uri="{FF2B5EF4-FFF2-40B4-BE49-F238E27FC236}">
                <a16:creationId xmlns:a16="http://schemas.microsoft.com/office/drawing/2014/main" id="{93C3C0BF-6D26-4454-A719-9E37BB17C418}"/>
              </a:ext>
            </a:extLst>
          </p:cNvPr>
          <p:cNvSpPr/>
          <p:nvPr userDrawn="1"/>
        </p:nvSpPr>
        <p:spPr bwMode="auto">
          <a:xfrm>
            <a:off x="193297" y="5900679"/>
            <a:ext cx="3178800" cy="62227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272" name="Rectangle 271">
            <a:extLst>
              <a:ext uri="{FF2B5EF4-FFF2-40B4-BE49-F238E27FC236}">
                <a16:creationId xmlns:a16="http://schemas.microsoft.com/office/drawing/2014/main" id="{F171B514-A7A6-464B-9888-80569B7AB1A0}"/>
              </a:ext>
            </a:extLst>
          </p:cNvPr>
          <p:cNvSpPr/>
          <p:nvPr userDrawn="1"/>
        </p:nvSpPr>
        <p:spPr>
          <a:xfrm>
            <a:off x="581552" y="6292661"/>
            <a:ext cx="4352862" cy="261610"/>
          </a:xfrm>
          <a:prstGeom prst="rect">
            <a:avLst/>
          </a:prstGeom>
        </p:spPr>
        <p:txBody>
          <a:bodyPr wrap="square" lIns="0">
            <a:spAutoFit/>
          </a:bodyPr>
          <a:lstStyle/>
          <a:p>
            <a:r>
              <a:rPr lang="en-US" sz="1100" b="0" i="0">
                <a:gradFill>
                  <a:gsLst>
                    <a:gs pos="62564">
                      <a:schemeClr val="tx1"/>
                    </a:gs>
                    <a:gs pos="57000">
                      <a:schemeClr val="tx1"/>
                    </a:gs>
                  </a:gsLst>
                  <a:lin ang="5400000" scaled="0"/>
                </a:gradFill>
                <a:effectLst/>
                <a:latin typeface="Segoe UI VSS (Regular)"/>
              </a:rPr>
              <a:t>Microsoft Confidential. Shared under NDA.</a:t>
            </a:r>
            <a:endParaRPr lang="en-US" sz="1100">
              <a:gradFill>
                <a:gsLst>
                  <a:gs pos="62564">
                    <a:schemeClr val="tx1"/>
                  </a:gs>
                  <a:gs pos="57000">
                    <a:schemeClr val="tx1"/>
                  </a:gs>
                </a:gsLst>
                <a:lin ang="5400000" scaled="0"/>
              </a:gradFill>
            </a:endParaRPr>
          </a:p>
        </p:txBody>
      </p:sp>
      <p:sp>
        <p:nvSpPr>
          <p:cNvPr id="273" name="Title 1">
            <a:extLst>
              <a:ext uri="{FF2B5EF4-FFF2-40B4-BE49-F238E27FC236}">
                <a16:creationId xmlns:a16="http://schemas.microsoft.com/office/drawing/2014/main" id="{17F1BFDC-5FD9-432D-B62B-621234455047}"/>
              </a:ext>
            </a:extLst>
          </p:cNvPr>
          <p:cNvSpPr>
            <a:spLocks noGrp="1"/>
          </p:cNvSpPr>
          <p:nvPr>
            <p:ph type="title" hasCustomPrompt="1"/>
          </p:nvPr>
        </p:nvSpPr>
        <p:spPr>
          <a:xfrm>
            <a:off x="584200" y="3106178"/>
            <a:ext cx="4938776" cy="553998"/>
          </a:xfrm>
          <a:noFill/>
        </p:spPr>
        <p:txBody>
          <a:bodyPr wrap="square" lIns="0" tIns="0" rIns="0" bIns="0" anchor="b" anchorCtr="0">
            <a:spAutoFit/>
          </a:bodyPr>
          <a:lstStyle>
            <a:lvl1pPr>
              <a:defRPr sz="3600" spc="-50" baseline="0">
                <a:gradFill>
                  <a:gsLst>
                    <a:gs pos="62564">
                      <a:schemeClr val="accent1"/>
                    </a:gs>
                    <a:gs pos="55000">
                      <a:schemeClr val="accent1"/>
                    </a:gs>
                  </a:gsLst>
                  <a:lin ang="5400000" scaled="0"/>
                </a:gradFill>
                <a:latin typeface="+mj-lt"/>
                <a:cs typeface="Segoe UI" panose="020B0502040204020203" pitchFamily="34" charset="0"/>
              </a:defRPr>
            </a:lvl1pPr>
          </a:lstStyle>
          <a:p>
            <a:r>
              <a:rPr lang="en-US"/>
              <a:t>Presentation title</a:t>
            </a:r>
          </a:p>
        </p:txBody>
      </p:sp>
      <p:sp>
        <p:nvSpPr>
          <p:cNvPr id="274" name="Text Placeholder 4">
            <a:extLst>
              <a:ext uri="{FF2B5EF4-FFF2-40B4-BE49-F238E27FC236}">
                <a16:creationId xmlns:a16="http://schemas.microsoft.com/office/drawing/2014/main" id="{968ECD11-377F-4A78-817E-B46A3A46D5E2}"/>
              </a:ext>
            </a:extLst>
          </p:cNvPr>
          <p:cNvSpPr>
            <a:spLocks noGrp="1"/>
          </p:cNvSpPr>
          <p:nvPr>
            <p:ph type="body" sz="quarter" idx="12" hasCustomPrompt="1"/>
          </p:nvPr>
        </p:nvSpPr>
        <p:spPr>
          <a:xfrm>
            <a:off x="584200" y="3875218"/>
            <a:ext cx="4938776"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a:t>
            </a:r>
          </a:p>
        </p:txBody>
      </p:sp>
      <p:pic>
        <p:nvPicPr>
          <p:cNvPr id="20" name="Picture 19">
            <a:extLst>
              <a:ext uri="{FF2B5EF4-FFF2-40B4-BE49-F238E27FC236}">
                <a16:creationId xmlns:a16="http://schemas.microsoft.com/office/drawing/2014/main" id="{9EBB5DDF-C61D-482F-97E0-2CD4C8AA2C58}"/>
              </a:ext>
            </a:extLst>
          </p:cNvPr>
          <p:cNvPicPr>
            <a:picLocks noChangeAspect="1"/>
          </p:cNvPicPr>
          <p:nvPr userDrawn="1"/>
        </p:nvPicPr>
        <p:blipFill>
          <a:blip r:embed="rId4"/>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29862128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6033291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3981780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835398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a:t>Company name</a:t>
            </a:r>
          </a:p>
        </p:txBody>
      </p:sp>
      <p:sp>
        <p:nvSpPr>
          <p:cNvPr id="4" name="Text Placeholder 3"/>
          <p:cNvSpPr>
            <a:spLocks noGrp="1"/>
          </p:cNvSpPr>
          <p:nvPr>
            <p:ph type="body" sz="quarter" idx="10"/>
          </p:nvPr>
        </p:nvSpPr>
        <p:spPr>
          <a:xfrm>
            <a:off x="584200" y="1887163"/>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87163"/>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5BF0B045-2F87-4FB2-A830-B0E4A5713AFD}"/>
              </a:ext>
            </a:extLst>
          </p:cNvPr>
          <p:cNvSpPr>
            <a:spLocks noGrp="1"/>
          </p:cNvSpPr>
          <p:nvPr>
            <p:ph type="body" sz="quarter" idx="13" hasCustomPrompt="1"/>
          </p:nvPr>
        </p:nvSpPr>
        <p:spPr>
          <a:xfrm>
            <a:off x="584200" y="1351442"/>
            <a:ext cx="5211763" cy="461665"/>
          </a:xfrm>
        </p:spPr>
        <p:txBody>
          <a:bodyPr tIns="91440" bIns="91440" anchor="ctr" anchorCtr="0"/>
          <a:lstStyle>
            <a:lvl1pPr marL="0" indent="0">
              <a:buNone/>
              <a:defRPr lang="en-US" sz="1800" kern="1200" spc="0" baseline="0" dirty="0">
                <a:gradFill>
                  <a:gsLst>
                    <a:gs pos="1250">
                      <a:schemeClr val="accent1"/>
                    </a:gs>
                    <a:gs pos="100000">
                      <a:schemeClr val="accent1"/>
                    </a:gs>
                  </a:gsLst>
                  <a:lin ang="5400000" scaled="0"/>
                </a:gradFill>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Experiences you’d like to share?</a:t>
            </a:r>
          </a:p>
        </p:txBody>
      </p:sp>
      <p:sp>
        <p:nvSpPr>
          <p:cNvPr id="12" name="Text Placeholder 10">
            <a:extLst>
              <a:ext uri="{FF2B5EF4-FFF2-40B4-BE49-F238E27FC236}">
                <a16:creationId xmlns:a16="http://schemas.microsoft.com/office/drawing/2014/main" id="{EA84C9C2-CE46-49A7-BB2F-648AD1727D08}"/>
              </a:ext>
            </a:extLst>
          </p:cNvPr>
          <p:cNvSpPr>
            <a:spLocks noGrp="1"/>
          </p:cNvSpPr>
          <p:nvPr>
            <p:ph type="body" sz="quarter" idx="14" hasCustomPrompt="1"/>
          </p:nvPr>
        </p:nvSpPr>
        <p:spPr>
          <a:xfrm>
            <a:off x="6397329" y="1351441"/>
            <a:ext cx="5211763" cy="461665"/>
          </a:xfrm>
        </p:spPr>
        <p:txBody>
          <a:bodyPr tIns="91440" bIns="91440" anchor="ctr" anchorCtr="0"/>
          <a:lstStyle>
            <a:lvl1pPr marL="0" indent="0">
              <a:buNone/>
              <a:defRPr sz="1800">
                <a:gradFill>
                  <a:gsLst>
                    <a:gs pos="1250">
                      <a:schemeClr val="accent1"/>
                    </a:gs>
                    <a:gs pos="100000">
                      <a:schemeClr val="accent1"/>
                    </a:gs>
                  </a:gsLst>
                  <a:lin ang="5400000" scaled="0"/>
                </a:gradFill>
                <a:latin typeface="+mj-lt"/>
              </a:defRPr>
            </a:lvl1pPr>
          </a:lstStyle>
          <a:p>
            <a:pPr lvl="0"/>
            <a:r>
              <a:rPr lang="en-US"/>
              <a:t>Experiences you’d like to hear about from others?</a:t>
            </a:r>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a:t>Company logo here</a:t>
            </a:r>
          </a:p>
        </p:txBody>
      </p:sp>
    </p:spTree>
    <p:extLst>
      <p:ext uri="{BB962C8B-B14F-4D97-AF65-F5344CB8AC3E}">
        <p14:creationId xmlns:p14="http://schemas.microsoft.com/office/powerpoint/2010/main" val="39977095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a:t>Company name</a:t>
            </a:r>
          </a:p>
        </p:txBody>
      </p:sp>
      <p:sp>
        <p:nvSpPr>
          <p:cNvPr id="4" name="Text Placeholder 3"/>
          <p:cNvSpPr>
            <a:spLocks noGrp="1"/>
          </p:cNvSpPr>
          <p:nvPr>
            <p:ph type="body" sz="quarter" idx="10"/>
          </p:nvPr>
        </p:nvSpPr>
        <p:spPr>
          <a:xfrm>
            <a:off x="584200"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5BF0B045-2F87-4FB2-A830-B0E4A5713AFD}"/>
              </a:ext>
            </a:extLst>
          </p:cNvPr>
          <p:cNvSpPr>
            <a:spLocks noGrp="1"/>
          </p:cNvSpPr>
          <p:nvPr>
            <p:ph type="body" sz="quarter" idx="13" hasCustomPrompt="1"/>
          </p:nvPr>
        </p:nvSpPr>
        <p:spPr>
          <a:xfrm>
            <a:off x="584200" y="1351442"/>
            <a:ext cx="5211763" cy="461665"/>
          </a:xfrm>
        </p:spPr>
        <p:txBody>
          <a:bodyPr tIns="91440" bIns="91440" anchor="ctr" anchorCtr="0"/>
          <a:lstStyle>
            <a:lvl1pPr marL="0" indent="0">
              <a:buNone/>
              <a:defRPr lang="en-US" sz="1800" kern="1200" spc="0" baseline="0" dirty="0">
                <a:gradFill>
                  <a:gsLst>
                    <a:gs pos="1250">
                      <a:schemeClr val="accent1"/>
                    </a:gs>
                    <a:gs pos="100000">
                      <a:schemeClr val="accent1"/>
                    </a:gs>
                  </a:gsLst>
                  <a:lin ang="5400000" scaled="0"/>
                </a:gradFill>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Experiences you’d like to share?</a:t>
            </a:r>
          </a:p>
        </p:txBody>
      </p:sp>
      <p:sp>
        <p:nvSpPr>
          <p:cNvPr id="12" name="Text Placeholder 10">
            <a:extLst>
              <a:ext uri="{FF2B5EF4-FFF2-40B4-BE49-F238E27FC236}">
                <a16:creationId xmlns:a16="http://schemas.microsoft.com/office/drawing/2014/main" id="{EA84C9C2-CE46-49A7-BB2F-648AD1727D08}"/>
              </a:ext>
            </a:extLst>
          </p:cNvPr>
          <p:cNvSpPr>
            <a:spLocks noGrp="1"/>
          </p:cNvSpPr>
          <p:nvPr>
            <p:ph type="body" sz="quarter" idx="14" hasCustomPrompt="1"/>
          </p:nvPr>
        </p:nvSpPr>
        <p:spPr>
          <a:xfrm>
            <a:off x="6397329" y="1351441"/>
            <a:ext cx="5211763" cy="461665"/>
          </a:xfrm>
        </p:spPr>
        <p:txBody>
          <a:bodyPr tIns="91440" bIns="91440" anchor="ctr" anchorCtr="0"/>
          <a:lstStyle>
            <a:lvl1pPr marL="0" indent="0">
              <a:buNone/>
              <a:defRPr sz="1800">
                <a:gradFill>
                  <a:gsLst>
                    <a:gs pos="1250">
                      <a:schemeClr val="accent1"/>
                    </a:gs>
                    <a:gs pos="100000">
                      <a:schemeClr val="accent1"/>
                    </a:gs>
                  </a:gsLst>
                  <a:lin ang="5400000" scaled="0"/>
                </a:gradFill>
                <a:latin typeface="+mj-lt"/>
              </a:defRPr>
            </a:lvl1pPr>
          </a:lstStyle>
          <a:p>
            <a:pPr lvl="0"/>
            <a:r>
              <a:rPr lang="en-US"/>
              <a:t>Experiences you’d like to hear about from others?</a:t>
            </a:r>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a:t>Company logo here</a:t>
            </a:r>
          </a:p>
        </p:txBody>
      </p:sp>
    </p:spTree>
    <p:extLst>
      <p:ext uri="{BB962C8B-B14F-4D97-AF65-F5344CB8AC3E}">
        <p14:creationId xmlns:p14="http://schemas.microsoft.com/office/powerpoint/2010/main" val="2452327294"/>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a:t>Introductions</a:t>
            </a:r>
          </a:p>
        </p:txBody>
      </p:sp>
      <p:sp>
        <p:nvSpPr>
          <p:cNvPr id="4" name="Text Placeholder 3"/>
          <p:cNvSpPr>
            <a:spLocks noGrp="1"/>
          </p:cNvSpPr>
          <p:nvPr>
            <p:ph type="body" sz="quarter" idx="10" hasCustomPrompt="1"/>
          </p:nvPr>
        </p:nvSpPr>
        <p:spPr>
          <a:xfrm>
            <a:off x="584200" y="1351442"/>
            <a:ext cx="5212080" cy="1569660"/>
          </a:xfrm>
        </p:spPr>
        <p:txBody>
          <a:bodyPr wrap="square">
            <a:spAutoFit/>
          </a:bodyPr>
          <a:lstStyle>
            <a:lvl1pPr marL="285750" marR="0" indent="-285750" algn="l" defTabSz="932742" rtl="0" eaLnBrk="1" fontAlgn="auto" latinLnBrk="0" hangingPunct="1">
              <a:lnSpc>
                <a:spcPct val="100000"/>
              </a:lnSpc>
              <a:spcBef>
                <a:spcPts val="1224"/>
              </a:spcBef>
              <a:spcAft>
                <a:spcPts val="0"/>
              </a:spcAft>
              <a:buClr>
                <a:schemeClr val="tx1"/>
              </a:buClr>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1pPr>
            <a:lvl2pPr marL="541338"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2pPr>
            <a:lvl3pPr marL="736600"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3pPr>
            <a:lvl4pPr marL="938212"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4pPr>
            <a:lvl5pPr marL="1139825"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5pPr>
          </a:lstStyle>
          <a:p>
            <a:pPr lvl="0"/>
            <a:r>
              <a:rPr lang="en-US"/>
              <a:t>Name</a:t>
            </a:r>
          </a:p>
          <a:p>
            <a:pPr lvl="0"/>
            <a:r>
              <a:rPr lang="en-US"/>
              <a:t>Business title/role</a:t>
            </a:r>
          </a:p>
          <a:p>
            <a:pPr lvl="0"/>
            <a:r>
              <a:rPr lang="en-US"/>
              <a:t>Incumbents:  Words of advice for newcomers</a:t>
            </a:r>
          </a:p>
          <a:p>
            <a:pPr lvl="0"/>
            <a:endParaRPr lang="en-US"/>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a:t>Company logo here</a:t>
            </a:r>
          </a:p>
        </p:txBody>
      </p:sp>
    </p:spTree>
    <p:extLst>
      <p:ext uri="{BB962C8B-B14F-4D97-AF65-F5344CB8AC3E}">
        <p14:creationId xmlns:p14="http://schemas.microsoft.com/office/powerpoint/2010/main" val="4168626886"/>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3055972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6315738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0" y="0"/>
            <a:ext cx="6858000" cy="6858000"/>
          </a:xfrm>
          <a:pattFill prst="wdUpDiag">
            <a:fgClr>
              <a:schemeClr val="bg2"/>
            </a:fgClr>
            <a:bgClr>
              <a:schemeClr val="bg1">
                <a:lumMod val="95000"/>
              </a:schemeClr>
            </a:bgClr>
          </a:pattFill>
        </p:spPr>
        <p:txBody>
          <a:bodyPr lIns="0" tIns="2103120" rIns="0" anchor="t"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kern="1200" spc="0" baseline="0" dirty="0">
                <a:gradFill>
                  <a:gsLst>
                    <a:gs pos="1250">
                      <a:schemeClr val="tx1"/>
                    </a:gs>
                    <a:gs pos="100000">
                      <a:schemeClr val="tx1"/>
                    </a:gs>
                  </a:gsLst>
                  <a:lin ang="5400000" scaled="0"/>
                </a:gradFill>
                <a:latin typeface="+mj-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7416515" y="3535540"/>
            <a:ext cx="4162425" cy="253523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7420578"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145410765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7529672" y="1436688"/>
            <a:ext cx="4049268" cy="4429856"/>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6649150" cy="4429856"/>
          </a:xfrm>
          <a:blipFill>
            <a:blip r:embed="rId2"/>
            <a:stretch>
              <a:fillRect/>
            </a:stretch>
          </a:blipFill>
        </p:spPr>
        <p:txBody>
          <a:bodyPr bIns="100584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100" kern="1200" spc="0" baseline="0" dirty="0">
                <a:gradFill>
                  <a:gsLst>
                    <a:gs pos="1250">
                      <a:schemeClr val="tx1"/>
                    </a:gs>
                    <a:gs pos="100000">
                      <a:schemeClr val="tx1"/>
                    </a:gs>
                  </a:gsLst>
                  <a:lin ang="5400000" scaled="0"/>
                </a:gradFill>
                <a:latin typeface="+mj-lt"/>
                <a:ea typeface="+mn-ea"/>
                <a:cs typeface="Segoe UI" panose="020B0502040204020203" pitchFamily="34" charset="0"/>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960085580"/>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4389759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7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8940990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5183862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Section title</a:t>
            </a:r>
          </a:p>
        </p:txBody>
      </p:sp>
      <p:sp>
        <p:nvSpPr>
          <p:cNvPr id="3" name="Rectangle 2">
            <a:extLst>
              <a:ext uri="{FF2B5EF4-FFF2-40B4-BE49-F238E27FC236}">
                <a16:creationId xmlns:a16="http://schemas.microsoft.com/office/drawing/2014/main" id="{3AA8CD40-B65D-4798-891B-AC994D60FFD5}"/>
              </a:ext>
            </a:extLst>
          </p:cNvPr>
          <p:cNvSpPr/>
          <p:nvPr userDrawn="1"/>
        </p:nvSpPr>
        <p:spPr bwMode="auto">
          <a:xfrm>
            <a:off x="10935222" y="400833"/>
            <a:ext cx="814192" cy="62630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a:extLst>
              <a:ext uri="{FF2B5EF4-FFF2-40B4-BE49-F238E27FC236}">
                <a16:creationId xmlns:a16="http://schemas.microsoft.com/office/drawing/2014/main" id="{4ADB837C-BA00-4319-AEAC-954F08EE8B55}"/>
              </a:ext>
            </a:extLst>
          </p:cNvPr>
          <p:cNvPicPr>
            <a:picLocks noChangeAspect="1"/>
          </p:cNvPicPr>
          <p:nvPr userDrawn="1"/>
        </p:nvPicPr>
        <p:blipFill>
          <a:blip r:embed="rId2"/>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38310215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Section Title">
    <p:bg>
      <p:bgPr>
        <a:solidFill>
          <a:schemeClr val="bg1"/>
        </a:solidFill>
        <a:effectLst/>
      </p:bgPr>
    </p:bg>
    <p:spTree>
      <p:nvGrpSpPr>
        <p:cNvPr id="1" name=""/>
        <p:cNvGrpSpPr/>
        <p:nvPr/>
      </p:nvGrpSpPr>
      <p:grpSpPr>
        <a:xfrm>
          <a:off x="0" y="0"/>
          <a:ext cx="0" cy="0"/>
          <a:chOff x="0" y="0"/>
          <a:chExt cx="0" cy="0"/>
        </a:xfrm>
      </p:grpSpPr>
      <p:pic>
        <p:nvPicPr>
          <p:cNvPr id="4" name="Picture 3" descr="A group of people sitting at a table&#10;&#10;Description automatically generated">
            <a:extLst>
              <a:ext uri="{FF2B5EF4-FFF2-40B4-BE49-F238E27FC236}">
                <a16:creationId xmlns:a16="http://schemas.microsoft.com/office/drawing/2014/main" id="{7AA6512E-37AC-4882-89D0-E291CC7D2D6C}"/>
              </a:ext>
            </a:extLst>
          </p:cNvPr>
          <p:cNvPicPr>
            <a:picLocks noChangeAspect="1"/>
          </p:cNvPicPr>
          <p:nvPr userDrawn="1"/>
        </p:nvPicPr>
        <p:blipFill rotWithShape="1">
          <a:blip r:embed="rId2"/>
          <a:srcRect t="22495" r="11004" b="2330"/>
          <a:stretch/>
        </p:blipFill>
        <p:spPr>
          <a:xfrm>
            <a:off x="13716" y="0"/>
            <a:ext cx="12178284" cy="6858000"/>
          </a:xfrm>
          <a:prstGeom prst="rect">
            <a:avLst/>
          </a:prstGeom>
        </p:spPr>
      </p:pic>
      <p:sp>
        <p:nvSpPr>
          <p:cNvPr id="5" name="Rectangle 4">
            <a:extLst>
              <a:ext uri="{FF2B5EF4-FFF2-40B4-BE49-F238E27FC236}">
                <a16:creationId xmlns:a16="http://schemas.microsoft.com/office/drawing/2014/main" id="{68732E26-9E14-401B-B408-5CE64A3D5CF3}"/>
              </a:ext>
            </a:extLst>
          </p:cNvPr>
          <p:cNvSpPr/>
          <p:nvPr userDrawn="1"/>
        </p:nvSpPr>
        <p:spPr bwMode="auto">
          <a:xfrm>
            <a:off x="0" y="0"/>
            <a:ext cx="11850624" cy="6858000"/>
          </a:xfrm>
          <a:prstGeom prst="rect">
            <a:avLst/>
          </a:prstGeom>
          <a:gradFill flip="none" rotWithShape="1">
            <a:gsLst>
              <a:gs pos="3540">
                <a:schemeClr val="bg1">
                  <a:alpha val="80000"/>
                </a:schemeClr>
              </a:gs>
              <a:gs pos="23000">
                <a:schemeClr val="bg1">
                  <a:alpha val="50000"/>
                </a:schemeClr>
              </a:gs>
              <a:gs pos="49000">
                <a:schemeClr val="bg1">
                  <a:alpha val="0"/>
                </a:schemeClr>
              </a:gs>
            </a:gsLst>
            <a:lin ang="2100000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Section title</a:t>
            </a:r>
          </a:p>
        </p:txBody>
      </p:sp>
      <p:sp>
        <p:nvSpPr>
          <p:cNvPr id="18" name="Rectangle 17">
            <a:extLst>
              <a:ext uri="{FF2B5EF4-FFF2-40B4-BE49-F238E27FC236}">
                <a16:creationId xmlns:a16="http://schemas.microsoft.com/office/drawing/2014/main" id="{93E7B69D-F613-455E-AE6F-2CE0D10CB8C2}"/>
              </a:ext>
            </a:extLst>
          </p:cNvPr>
          <p:cNvSpPr/>
          <p:nvPr userDrawn="1"/>
        </p:nvSpPr>
        <p:spPr>
          <a:xfrm>
            <a:off x="581552" y="6292661"/>
            <a:ext cx="4352862" cy="261610"/>
          </a:xfrm>
          <a:prstGeom prst="rect">
            <a:avLst/>
          </a:prstGeom>
        </p:spPr>
        <p:txBody>
          <a:bodyPr wrap="square" lIns="0">
            <a:spAutoFit/>
          </a:bodyPr>
          <a:lstStyle/>
          <a:p>
            <a:r>
              <a:rPr lang="en-US" sz="1100" b="0" i="0">
                <a:gradFill>
                  <a:gsLst>
                    <a:gs pos="62564">
                      <a:schemeClr val="tx1"/>
                    </a:gs>
                    <a:gs pos="57000">
                      <a:schemeClr val="tx1"/>
                    </a:gs>
                  </a:gsLst>
                  <a:lin ang="5400000" scaled="0"/>
                </a:gradFill>
                <a:effectLst/>
                <a:latin typeface="Segoe UI VSS (Regular)"/>
              </a:rPr>
              <a:t>Microsoft Confidential. Shared under NDA.</a:t>
            </a:r>
            <a:endParaRPr lang="en-US" sz="1100">
              <a:gradFill>
                <a:gsLst>
                  <a:gs pos="62564">
                    <a:schemeClr val="tx1"/>
                  </a:gs>
                  <a:gs pos="57000">
                    <a:schemeClr val="tx1"/>
                  </a:gs>
                </a:gsLst>
                <a:lin ang="5400000" scaled="0"/>
              </a:gradFill>
            </a:endParaRPr>
          </a:p>
        </p:txBody>
      </p:sp>
      <p:pic>
        <p:nvPicPr>
          <p:cNvPr id="19" name="Picture 18">
            <a:extLst>
              <a:ext uri="{FF2B5EF4-FFF2-40B4-BE49-F238E27FC236}">
                <a16:creationId xmlns:a16="http://schemas.microsoft.com/office/drawing/2014/main" id="{8E60501D-211D-4A96-BCE8-A4E5DAEE4F6F}"/>
              </a:ext>
            </a:extLst>
          </p:cNvPr>
          <p:cNvPicPr>
            <a:picLocks noChangeAspect="1"/>
          </p:cNvPicPr>
          <p:nvPr userDrawn="1"/>
        </p:nvPicPr>
        <p:blipFill>
          <a:blip r:embed="rId3"/>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22422191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accent1"/>
                    </a:gs>
                    <a:gs pos="55000">
                      <a:schemeClr val="accent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4324228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419719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550804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304927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Closing logo slide">
    <p:bg>
      <p:bgPr>
        <a:solidFill>
          <a:schemeClr val="accent1"/>
        </a:solidFill>
        <a:effectLst/>
      </p:bgPr>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
        <p:nvSpPr>
          <p:cNvPr id="6" name="Title 1">
            <a:extLst>
              <a:ext uri="{FF2B5EF4-FFF2-40B4-BE49-F238E27FC236}">
                <a16:creationId xmlns:a16="http://schemas.microsoft.com/office/drawing/2014/main" id="{8D9318FA-C817-42DC-8746-0B95A360DA8E}"/>
              </a:ext>
            </a:extLst>
          </p:cNvPr>
          <p:cNvSpPr>
            <a:spLocks noGrp="1"/>
          </p:cNvSpPr>
          <p:nvPr>
            <p:ph type="title" hasCustomPrompt="1"/>
          </p:nvPr>
        </p:nvSpPr>
        <p:spPr>
          <a:xfrm>
            <a:off x="584200" y="3152001"/>
            <a:ext cx="9144000" cy="553998"/>
          </a:xfrm>
          <a:noFill/>
        </p:spPr>
        <p:txBody>
          <a:bodyPr lIns="0" tIns="0" rIns="0" bIns="0" anchor="b" anchorCtr="0">
            <a:spAutoFit/>
          </a:bodyPr>
          <a:lstStyle>
            <a:lvl1pPr>
              <a:defRPr sz="3600" spc="-50" baseline="0">
                <a:gradFill>
                  <a:gsLst>
                    <a:gs pos="62564">
                      <a:schemeClr val="tx1"/>
                    </a:gs>
                    <a:gs pos="38000">
                      <a:schemeClr val="tx1"/>
                    </a:gs>
                  </a:gsLst>
                  <a:lin ang="5400000" scaled="0"/>
                </a:gradFill>
                <a:latin typeface="+mj-lt"/>
                <a:cs typeface="Segoe UI" panose="020B0502040204020203" pitchFamily="34" charset="0"/>
              </a:defRPr>
            </a:lvl1pPr>
          </a:lstStyle>
          <a:p>
            <a:r>
              <a:rPr lang="en-US"/>
              <a:t>Thank you.</a:t>
            </a:r>
          </a:p>
        </p:txBody>
      </p:sp>
      <p:pic>
        <p:nvPicPr>
          <p:cNvPr id="19" name="Picture 18">
            <a:extLst>
              <a:ext uri="{FF2B5EF4-FFF2-40B4-BE49-F238E27FC236}">
                <a16:creationId xmlns:a16="http://schemas.microsoft.com/office/drawing/2014/main" id="{D5EDB71D-1BA6-45DB-B6AA-775FD3FC6888}"/>
              </a:ext>
            </a:extLst>
          </p:cNvPr>
          <p:cNvPicPr>
            <a:picLocks noChangeAspect="1"/>
          </p:cNvPicPr>
          <p:nvPr userDrawn="1"/>
        </p:nvPicPr>
        <p:blipFill>
          <a:blip r:embed="rId3"/>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2189680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0000342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a:t>Company name</a:t>
            </a:r>
          </a:p>
        </p:txBody>
      </p:sp>
      <p:sp>
        <p:nvSpPr>
          <p:cNvPr id="4" name="Text Placeholder 3"/>
          <p:cNvSpPr>
            <a:spLocks noGrp="1"/>
          </p:cNvSpPr>
          <p:nvPr>
            <p:ph type="body" sz="quarter" idx="10"/>
          </p:nvPr>
        </p:nvSpPr>
        <p:spPr>
          <a:xfrm>
            <a:off x="584200" y="1887163"/>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87163"/>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5BF0B045-2F87-4FB2-A830-B0E4A5713AFD}"/>
              </a:ext>
            </a:extLst>
          </p:cNvPr>
          <p:cNvSpPr>
            <a:spLocks noGrp="1"/>
          </p:cNvSpPr>
          <p:nvPr>
            <p:ph type="body" sz="quarter" idx="13" hasCustomPrompt="1"/>
          </p:nvPr>
        </p:nvSpPr>
        <p:spPr>
          <a:xfrm>
            <a:off x="584200" y="1351442"/>
            <a:ext cx="5211763" cy="461665"/>
          </a:xfrm>
        </p:spPr>
        <p:txBody>
          <a:bodyPr tIns="91440" bIns="91440" anchor="ctr" anchorCtr="0"/>
          <a:lstStyle>
            <a:lvl1pPr marL="0" indent="0">
              <a:buNone/>
              <a:defRPr lang="en-US" sz="1800" kern="1200" spc="0" baseline="0" dirty="0">
                <a:gradFill>
                  <a:gsLst>
                    <a:gs pos="1250">
                      <a:schemeClr val="accent1"/>
                    </a:gs>
                    <a:gs pos="100000">
                      <a:schemeClr val="accent1"/>
                    </a:gs>
                  </a:gsLst>
                  <a:lin ang="5400000" scaled="0"/>
                </a:gradFill>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Experiences you’d like to share?</a:t>
            </a:r>
          </a:p>
        </p:txBody>
      </p:sp>
      <p:sp>
        <p:nvSpPr>
          <p:cNvPr id="12" name="Text Placeholder 10">
            <a:extLst>
              <a:ext uri="{FF2B5EF4-FFF2-40B4-BE49-F238E27FC236}">
                <a16:creationId xmlns:a16="http://schemas.microsoft.com/office/drawing/2014/main" id="{EA84C9C2-CE46-49A7-BB2F-648AD1727D08}"/>
              </a:ext>
            </a:extLst>
          </p:cNvPr>
          <p:cNvSpPr>
            <a:spLocks noGrp="1"/>
          </p:cNvSpPr>
          <p:nvPr>
            <p:ph type="body" sz="quarter" idx="14" hasCustomPrompt="1"/>
          </p:nvPr>
        </p:nvSpPr>
        <p:spPr>
          <a:xfrm>
            <a:off x="6397329" y="1351441"/>
            <a:ext cx="5211763" cy="461665"/>
          </a:xfrm>
        </p:spPr>
        <p:txBody>
          <a:bodyPr tIns="91440" bIns="91440" anchor="ctr" anchorCtr="0"/>
          <a:lstStyle>
            <a:lvl1pPr marL="0" indent="0">
              <a:buNone/>
              <a:defRPr sz="1800">
                <a:gradFill>
                  <a:gsLst>
                    <a:gs pos="1250">
                      <a:schemeClr val="accent1"/>
                    </a:gs>
                    <a:gs pos="100000">
                      <a:schemeClr val="accent1"/>
                    </a:gs>
                  </a:gsLst>
                  <a:lin ang="5400000" scaled="0"/>
                </a:gradFill>
                <a:latin typeface="+mj-lt"/>
              </a:defRPr>
            </a:lvl1pPr>
          </a:lstStyle>
          <a:p>
            <a:pPr lvl="0"/>
            <a:r>
              <a:rPr lang="en-US"/>
              <a:t>Experiences you’d like to hear about from others?</a:t>
            </a:r>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a:t>Company logo here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a:t>Company name</a:t>
            </a:r>
          </a:p>
        </p:txBody>
      </p:sp>
      <p:sp>
        <p:nvSpPr>
          <p:cNvPr id="4" name="Text Placeholder 3"/>
          <p:cNvSpPr>
            <a:spLocks noGrp="1"/>
          </p:cNvSpPr>
          <p:nvPr>
            <p:ph type="body" sz="quarter" idx="10"/>
          </p:nvPr>
        </p:nvSpPr>
        <p:spPr>
          <a:xfrm>
            <a:off x="584200"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5BF0B045-2F87-4FB2-A830-B0E4A5713AFD}"/>
              </a:ext>
            </a:extLst>
          </p:cNvPr>
          <p:cNvSpPr>
            <a:spLocks noGrp="1"/>
          </p:cNvSpPr>
          <p:nvPr>
            <p:ph type="body" sz="quarter" idx="13" hasCustomPrompt="1"/>
          </p:nvPr>
        </p:nvSpPr>
        <p:spPr>
          <a:xfrm>
            <a:off x="584200" y="1351442"/>
            <a:ext cx="5211763" cy="461665"/>
          </a:xfrm>
        </p:spPr>
        <p:txBody>
          <a:bodyPr tIns="91440" bIns="91440" anchor="ctr" anchorCtr="0"/>
          <a:lstStyle>
            <a:lvl1pPr marL="0" indent="0">
              <a:buNone/>
              <a:defRPr lang="en-US" sz="1800" kern="1200" spc="0" baseline="0" dirty="0">
                <a:gradFill>
                  <a:gsLst>
                    <a:gs pos="1250">
                      <a:schemeClr val="accent1"/>
                    </a:gs>
                    <a:gs pos="100000">
                      <a:schemeClr val="accent1"/>
                    </a:gs>
                  </a:gsLst>
                  <a:lin ang="5400000" scaled="0"/>
                </a:gradFill>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Experiences you’d like to share?</a:t>
            </a:r>
          </a:p>
        </p:txBody>
      </p:sp>
      <p:sp>
        <p:nvSpPr>
          <p:cNvPr id="12" name="Text Placeholder 10">
            <a:extLst>
              <a:ext uri="{FF2B5EF4-FFF2-40B4-BE49-F238E27FC236}">
                <a16:creationId xmlns:a16="http://schemas.microsoft.com/office/drawing/2014/main" id="{EA84C9C2-CE46-49A7-BB2F-648AD1727D08}"/>
              </a:ext>
            </a:extLst>
          </p:cNvPr>
          <p:cNvSpPr>
            <a:spLocks noGrp="1"/>
          </p:cNvSpPr>
          <p:nvPr>
            <p:ph type="body" sz="quarter" idx="14" hasCustomPrompt="1"/>
          </p:nvPr>
        </p:nvSpPr>
        <p:spPr>
          <a:xfrm>
            <a:off x="6397329" y="1351441"/>
            <a:ext cx="5211763" cy="461665"/>
          </a:xfrm>
        </p:spPr>
        <p:txBody>
          <a:bodyPr tIns="91440" bIns="91440" anchor="ctr" anchorCtr="0"/>
          <a:lstStyle>
            <a:lvl1pPr marL="0" indent="0">
              <a:buNone/>
              <a:defRPr sz="1800">
                <a:gradFill>
                  <a:gsLst>
                    <a:gs pos="1250">
                      <a:schemeClr val="accent1"/>
                    </a:gs>
                    <a:gs pos="100000">
                      <a:schemeClr val="accent1"/>
                    </a:gs>
                  </a:gsLst>
                  <a:lin ang="5400000" scaled="0"/>
                </a:gradFill>
                <a:latin typeface="+mj-lt"/>
              </a:defRPr>
            </a:lvl1pPr>
          </a:lstStyle>
          <a:p>
            <a:pPr lvl="0"/>
            <a:r>
              <a:rPr lang="en-US"/>
              <a:t>Experiences you’d like to hear about from others?</a:t>
            </a:r>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a:t>Company logo here</a:t>
            </a:r>
          </a:p>
        </p:txBody>
      </p:sp>
    </p:spTree>
    <p:extLst>
      <p:ext uri="{BB962C8B-B14F-4D97-AF65-F5344CB8AC3E}">
        <p14:creationId xmlns:p14="http://schemas.microsoft.com/office/powerpoint/2010/main" val="3793261423"/>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a:t>Introductions</a:t>
            </a:r>
          </a:p>
        </p:txBody>
      </p:sp>
      <p:sp>
        <p:nvSpPr>
          <p:cNvPr id="4" name="Text Placeholder 3"/>
          <p:cNvSpPr>
            <a:spLocks noGrp="1"/>
          </p:cNvSpPr>
          <p:nvPr>
            <p:ph type="body" sz="quarter" idx="10" hasCustomPrompt="1"/>
          </p:nvPr>
        </p:nvSpPr>
        <p:spPr>
          <a:xfrm>
            <a:off x="584200" y="1351442"/>
            <a:ext cx="5212080" cy="1569660"/>
          </a:xfrm>
        </p:spPr>
        <p:txBody>
          <a:bodyPr wrap="square">
            <a:spAutoFit/>
          </a:bodyPr>
          <a:lstStyle>
            <a:lvl1pPr marL="285750" marR="0" indent="-285750" algn="l" defTabSz="932742" rtl="0" eaLnBrk="1" fontAlgn="auto" latinLnBrk="0" hangingPunct="1">
              <a:lnSpc>
                <a:spcPct val="100000"/>
              </a:lnSpc>
              <a:spcBef>
                <a:spcPts val="1224"/>
              </a:spcBef>
              <a:spcAft>
                <a:spcPts val="0"/>
              </a:spcAft>
              <a:buClr>
                <a:schemeClr val="tx1"/>
              </a:buClr>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1pPr>
            <a:lvl2pPr marL="541338"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2pPr>
            <a:lvl3pPr marL="736600"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3pPr>
            <a:lvl4pPr marL="938212"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4pPr>
            <a:lvl5pPr marL="1139825"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5pPr>
          </a:lstStyle>
          <a:p>
            <a:pPr lvl="0"/>
            <a:r>
              <a:rPr lang="en-US"/>
              <a:t>Name</a:t>
            </a:r>
          </a:p>
          <a:p>
            <a:pPr lvl="0"/>
            <a:r>
              <a:rPr lang="en-US"/>
              <a:t>Business title/role</a:t>
            </a:r>
          </a:p>
          <a:p>
            <a:pPr lvl="0"/>
            <a:r>
              <a:rPr lang="en-US"/>
              <a:t>Incumbents:  Words of advice for newcomers</a:t>
            </a:r>
          </a:p>
          <a:p>
            <a:pPr lvl="0"/>
            <a:endParaRPr lang="en-US"/>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a:t>Company logo here</a:t>
            </a:r>
          </a:p>
        </p:txBody>
      </p:sp>
    </p:spTree>
    <p:extLst>
      <p:ext uri="{BB962C8B-B14F-4D97-AF65-F5344CB8AC3E}">
        <p14:creationId xmlns:p14="http://schemas.microsoft.com/office/powerpoint/2010/main" val="2306758531"/>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26" Type="http://schemas.openxmlformats.org/officeDocument/2006/relationships/image" Target="../media/image1.png"/><Relationship Id="rId3" Type="http://schemas.openxmlformats.org/officeDocument/2006/relationships/slideLayout" Target="../slideLayouts/slideLayout27.xml"/><Relationship Id="rId21" Type="http://schemas.openxmlformats.org/officeDocument/2006/relationships/slideLayout" Target="../slideLayouts/slideLayout45.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image" Target="../media/image2.emf"/><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theme" Target="../theme/theme2.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slideLayout" Target="../slideLayouts/slideLayout47.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4048ED5-1D18-4655-9EC1-3DE6F227DE4C}"/>
              </a:ext>
            </a:extLst>
          </p:cNvPr>
          <p:cNvPicPr>
            <a:picLocks noChangeAspect="1"/>
          </p:cNvPicPr>
          <p:nvPr userDrawn="1"/>
        </p:nvPicPr>
        <p:blipFill>
          <a:blip r:embed="rId26"/>
          <a:stretch>
            <a:fillRect/>
          </a:stretch>
        </p:blipFill>
        <p:spPr>
          <a:xfrm>
            <a:off x="11018768" y="423440"/>
            <a:ext cx="591678" cy="591678"/>
          </a:xfrm>
          <a:prstGeom prst="rect">
            <a:avLst/>
          </a:prstGeom>
        </p:spPr>
      </p:pic>
      <p:sp>
        <p:nvSpPr>
          <p:cNvPr id="2" name="Title Placeholder 1"/>
          <p:cNvSpPr>
            <a:spLocks noGrp="1"/>
          </p:cNvSpPr>
          <p:nvPr userDrawn="1">
            <p:ph type="title"/>
          </p:nvPr>
        </p:nvSpPr>
        <p:spPr>
          <a:xfrm>
            <a:off x="588264" y="457200"/>
            <a:ext cx="9946126"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464500" y="2843773"/>
            <a:ext cx="6858000" cy="1170455"/>
          </a:xfrm>
          <a:prstGeom prst="rect">
            <a:avLst/>
          </a:prstGeom>
        </p:spPr>
      </p:pic>
      <p:sp>
        <p:nvSpPr>
          <p:cNvPr id="5" name="Rectangle 4">
            <a:extLst>
              <a:ext uri="{FF2B5EF4-FFF2-40B4-BE49-F238E27FC236}">
                <a16:creationId xmlns:a16="http://schemas.microsoft.com/office/drawing/2014/main" id="{630AC482-70DB-4205-8716-CB436F073DF3}"/>
              </a:ext>
            </a:extLst>
          </p:cNvPr>
          <p:cNvSpPr/>
          <p:nvPr userDrawn="1"/>
        </p:nvSpPr>
        <p:spPr>
          <a:xfrm>
            <a:off x="581552" y="6292661"/>
            <a:ext cx="4352862" cy="261610"/>
          </a:xfrm>
          <a:prstGeom prst="rect">
            <a:avLst/>
          </a:prstGeom>
        </p:spPr>
        <p:txBody>
          <a:bodyPr wrap="square" lIns="0">
            <a:spAutoFit/>
          </a:bodyPr>
          <a:lstStyle/>
          <a:p>
            <a:r>
              <a:rPr lang="en-US" sz="1100" b="0" i="0">
                <a:gradFill>
                  <a:gsLst>
                    <a:gs pos="62564">
                      <a:schemeClr val="tx1"/>
                    </a:gs>
                    <a:gs pos="57000">
                      <a:schemeClr val="tx1"/>
                    </a:gs>
                  </a:gsLst>
                  <a:lin ang="5400000" scaled="0"/>
                </a:gradFill>
                <a:effectLst/>
                <a:latin typeface="Segoe UI VSS (Regular)"/>
              </a:rPr>
              <a:t>Microsoft Confidential. Shared under NDA.</a:t>
            </a:r>
            <a:endParaRPr lang="en-US" sz="1100">
              <a:gradFill>
                <a:gsLst>
                  <a:gs pos="62564">
                    <a:schemeClr val="tx1"/>
                  </a:gs>
                  <a:gs pos="57000">
                    <a:schemeClr val="tx1"/>
                  </a:gs>
                </a:gsLst>
                <a:lin ang="5400000" scaled="0"/>
              </a:gradFill>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610" r:id="rId1"/>
    <p:sldLayoutId id="2147484789" r:id="rId2"/>
    <p:sldLayoutId id="2147484710" r:id="rId3"/>
    <p:sldLayoutId id="2147484240" r:id="rId4"/>
    <p:sldLayoutId id="2147484736" r:id="rId5"/>
    <p:sldLayoutId id="2147484474" r:id="rId6"/>
    <p:sldLayoutId id="2147484790" r:id="rId7"/>
    <p:sldLayoutId id="2147484791" r:id="rId8"/>
    <p:sldLayoutId id="2147484639" r:id="rId9"/>
    <p:sldLayoutId id="2147484603" r:id="rId10"/>
    <p:sldLayoutId id="2147484751" r:id="rId11"/>
    <p:sldLayoutId id="2147484783" r:id="rId12"/>
    <p:sldLayoutId id="2147484787" r:id="rId13"/>
    <p:sldLayoutId id="2147484249" r:id="rId14"/>
    <p:sldLayoutId id="2147484640" r:id="rId15"/>
    <p:sldLayoutId id="2147484584" r:id="rId16"/>
    <p:sldLayoutId id="2147484788" r:id="rId17"/>
    <p:sldLayoutId id="2147484583" r:id="rId18"/>
    <p:sldLayoutId id="2147484671" r:id="rId19"/>
    <p:sldLayoutId id="2147484673" r:id="rId20"/>
    <p:sldLayoutId id="2147484585" r:id="rId21"/>
    <p:sldLayoutId id="2147484299" r:id="rId22"/>
    <p:sldLayoutId id="2147484263" r:id="rId23"/>
    <p:sldLayoutId id="2147484817" r:id="rId2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accent1"/>
              </a:gs>
              <a:gs pos="100000">
                <a:schemeClr val="accent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4" y="457200"/>
            <a:ext cx="9946126"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5"/>
          <a:srcRect l="762"/>
          <a:stretch/>
        </p:blipFill>
        <p:spPr>
          <a:xfrm rot="5400000">
            <a:off x="9464500" y="2843773"/>
            <a:ext cx="6858000" cy="1170455"/>
          </a:xfrm>
          <a:prstGeom prst="rect">
            <a:avLst/>
          </a:prstGeom>
        </p:spPr>
      </p:pic>
      <p:sp>
        <p:nvSpPr>
          <p:cNvPr id="5" name="Rectangle 4">
            <a:extLst>
              <a:ext uri="{FF2B5EF4-FFF2-40B4-BE49-F238E27FC236}">
                <a16:creationId xmlns:a16="http://schemas.microsoft.com/office/drawing/2014/main" id="{630AC482-70DB-4205-8716-CB436F073DF3}"/>
              </a:ext>
            </a:extLst>
          </p:cNvPr>
          <p:cNvSpPr/>
          <p:nvPr userDrawn="1"/>
        </p:nvSpPr>
        <p:spPr>
          <a:xfrm>
            <a:off x="581552" y="6292661"/>
            <a:ext cx="4352862" cy="261610"/>
          </a:xfrm>
          <a:prstGeom prst="rect">
            <a:avLst/>
          </a:prstGeom>
        </p:spPr>
        <p:txBody>
          <a:bodyPr wrap="square" lIns="0">
            <a:spAutoFit/>
          </a:bodyPr>
          <a:lstStyle/>
          <a:p>
            <a:r>
              <a:rPr lang="en-US" sz="1100" b="0" i="0">
                <a:gradFill>
                  <a:gsLst>
                    <a:gs pos="62564">
                      <a:schemeClr val="tx1"/>
                    </a:gs>
                    <a:gs pos="57000">
                      <a:schemeClr val="tx1"/>
                    </a:gs>
                  </a:gsLst>
                  <a:lin ang="5400000" scaled="0"/>
                </a:gradFill>
                <a:effectLst/>
                <a:latin typeface="Segoe UI VSS (Regular)"/>
              </a:rPr>
              <a:t>Microsoft Confidential. Shared under NDA.</a:t>
            </a:r>
            <a:endParaRPr lang="en-US" sz="1100">
              <a:gradFill>
                <a:gsLst>
                  <a:gs pos="62564">
                    <a:schemeClr val="tx1"/>
                  </a:gs>
                  <a:gs pos="57000">
                    <a:schemeClr val="tx1"/>
                  </a:gs>
                </a:gsLst>
                <a:lin ang="5400000" scaled="0"/>
              </a:gradFill>
            </a:endParaRPr>
          </a:p>
        </p:txBody>
      </p:sp>
      <p:pic>
        <p:nvPicPr>
          <p:cNvPr id="61" name="Picture 60">
            <a:extLst>
              <a:ext uri="{FF2B5EF4-FFF2-40B4-BE49-F238E27FC236}">
                <a16:creationId xmlns:a16="http://schemas.microsoft.com/office/drawing/2014/main" id="{84F7044F-2915-4492-9E50-A8138E33E4EB}"/>
              </a:ext>
            </a:extLst>
          </p:cNvPr>
          <p:cNvPicPr>
            <a:picLocks noChangeAspect="1"/>
          </p:cNvPicPr>
          <p:nvPr userDrawn="1"/>
        </p:nvPicPr>
        <p:blipFill>
          <a:blip r:embed="rId26"/>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2921053450"/>
      </p:ext>
    </p:extLst>
  </p:cSld>
  <p:clrMap bg1="lt1" tx1="dk1" bg2="lt2" tx2="dk2" accent1="accent1" accent2="accent2" accent3="accent3" accent4="accent4" accent5="accent5" accent6="accent6" hlink="hlink" folHlink="folHlink"/>
  <p:sldLayoutIdLst>
    <p:sldLayoutId id="2147484793" r:id="rId1"/>
    <p:sldLayoutId id="2147484794" r:id="rId2"/>
    <p:sldLayoutId id="2147484795" r:id="rId3"/>
    <p:sldLayoutId id="2147484796" r:id="rId4"/>
    <p:sldLayoutId id="2147484797" r:id="rId5"/>
    <p:sldLayoutId id="2147484798" r:id="rId6"/>
    <p:sldLayoutId id="2147484799" r:id="rId7"/>
    <p:sldLayoutId id="2147484800" r:id="rId8"/>
    <p:sldLayoutId id="2147484801" r:id="rId9"/>
    <p:sldLayoutId id="2147484802" r:id="rId10"/>
    <p:sldLayoutId id="2147484803" r:id="rId11"/>
    <p:sldLayoutId id="2147484804" r:id="rId12"/>
    <p:sldLayoutId id="2147484805" r:id="rId13"/>
    <p:sldLayoutId id="2147484806" r:id="rId14"/>
    <p:sldLayoutId id="2147484807" r:id="rId15"/>
    <p:sldLayoutId id="2147484808" r:id="rId16"/>
    <p:sldLayoutId id="2147484809" r:id="rId17"/>
    <p:sldLayoutId id="2147484810" r:id="rId18"/>
    <p:sldLayoutId id="2147484811" r:id="rId19"/>
    <p:sldLayoutId id="2147484812" r:id="rId20"/>
    <p:sldLayoutId id="2147484813" r:id="rId21"/>
    <p:sldLayoutId id="2147484814" r:id="rId22"/>
    <p:sldLayoutId id="2147484815" r:id="rId2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accent1"/>
              </a:gs>
              <a:gs pos="100000">
                <a:schemeClr val="accent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B0784-C542-4A0D-82A2-D0513BA41751}"/>
              </a:ext>
            </a:extLst>
          </p:cNvPr>
          <p:cNvSpPr>
            <a:spLocks noGrp="1"/>
          </p:cNvSpPr>
          <p:nvPr>
            <p:ph type="title" idx="4294967295"/>
          </p:nvPr>
        </p:nvSpPr>
        <p:spPr>
          <a:xfrm>
            <a:off x="584200" y="1162292"/>
            <a:ext cx="10726928" cy="1107996"/>
          </a:xfrm>
        </p:spPr>
        <p:txBody>
          <a:bodyPr/>
          <a:lstStyle/>
          <a:p>
            <a:r>
              <a:rPr lang="en-US">
                <a:solidFill>
                  <a:schemeClr val="accent5">
                    <a:lumMod val="50000"/>
                  </a:schemeClr>
                </a:solidFill>
              </a:rPr>
              <a:t>Microsoft Identity Virtual Onsite</a:t>
            </a:r>
            <a:br>
              <a:rPr lang="en-US">
                <a:solidFill>
                  <a:schemeClr val="accent5">
                    <a:lumMod val="50000"/>
                  </a:schemeClr>
                </a:solidFill>
              </a:rPr>
            </a:br>
            <a:r>
              <a:rPr lang="en-US">
                <a:solidFill>
                  <a:schemeClr val="accent5">
                    <a:lumMod val="50000"/>
                  </a:schemeClr>
                </a:solidFill>
              </a:rPr>
              <a:t>Partner Track</a:t>
            </a:r>
          </a:p>
        </p:txBody>
      </p:sp>
      <p:sp>
        <p:nvSpPr>
          <p:cNvPr id="3" name="Text Placeholder 2">
            <a:extLst>
              <a:ext uri="{FF2B5EF4-FFF2-40B4-BE49-F238E27FC236}">
                <a16:creationId xmlns:a16="http://schemas.microsoft.com/office/drawing/2014/main" id="{91568558-8E51-4676-9AF5-C4A13078833F}"/>
              </a:ext>
            </a:extLst>
          </p:cNvPr>
          <p:cNvSpPr>
            <a:spLocks noGrp="1"/>
          </p:cNvSpPr>
          <p:nvPr>
            <p:ph type="body" sz="quarter" idx="4294967295"/>
          </p:nvPr>
        </p:nvSpPr>
        <p:spPr>
          <a:xfrm>
            <a:off x="584200" y="2485331"/>
            <a:ext cx="9144000" cy="430887"/>
          </a:xfrm>
        </p:spPr>
        <p:txBody>
          <a:bodyPr/>
          <a:lstStyle/>
          <a:p>
            <a:pPr marL="0" indent="0">
              <a:buNone/>
            </a:pPr>
            <a:r>
              <a:rPr lang="en-US">
                <a:solidFill>
                  <a:schemeClr val="accent5">
                    <a:lumMod val="50000"/>
                  </a:schemeClr>
                </a:solidFill>
              </a:rPr>
              <a:t>June 2020  </a:t>
            </a:r>
          </a:p>
        </p:txBody>
      </p:sp>
    </p:spTree>
    <p:extLst>
      <p:ext uri="{BB962C8B-B14F-4D97-AF65-F5344CB8AC3E}">
        <p14:creationId xmlns:p14="http://schemas.microsoft.com/office/powerpoint/2010/main" val="34247021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Phase 2: Present Findings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170578"/>
            <a:ext cx="11018520" cy="6487930"/>
          </a:xfrm>
        </p:spPr>
        <p:txBody>
          <a:bodyPr/>
          <a:lstStyle/>
          <a:p>
            <a:pPr marL="0" lvl="0" indent="0">
              <a:buNone/>
            </a:pPr>
            <a:r>
              <a:rPr lang="en-US" b="1"/>
              <a:t>GTP Team (offline, no customer time investment)</a:t>
            </a:r>
          </a:p>
          <a:p>
            <a:pPr marL="742950" lvl="0" indent="-742950">
              <a:buFont typeface="+mj-lt"/>
              <a:buAutoNum type="arabicPeriod"/>
            </a:pPr>
            <a:r>
              <a:rPr lang="en-US"/>
              <a:t>Analyze data gathered in phase 1</a:t>
            </a:r>
          </a:p>
          <a:p>
            <a:pPr marL="742950" lvl="0" indent="-742950">
              <a:buFont typeface="+mj-lt"/>
              <a:buAutoNum type="arabicPeriod"/>
            </a:pPr>
            <a:r>
              <a:rPr lang="en-US"/>
              <a:t>Prepare deliverables</a:t>
            </a:r>
          </a:p>
          <a:p>
            <a:pPr marL="0" lvl="0" indent="0">
              <a:buNone/>
            </a:pPr>
            <a:r>
              <a:rPr lang="en-US" b="1"/>
              <a:t>Deliverables  </a:t>
            </a:r>
          </a:p>
          <a:p>
            <a:pPr marL="742950" lvl="0" indent="-742950">
              <a:buFont typeface="+mj-lt"/>
              <a:buAutoNum type="arabicPeriod"/>
            </a:pPr>
            <a:r>
              <a:rPr lang="en-US"/>
              <a:t>Recommendation slide deck</a:t>
            </a:r>
          </a:p>
          <a:p>
            <a:pPr marL="742950" lvl="0" indent="-742950">
              <a:buFont typeface="+mj-lt"/>
              <a:buAutoNum type="arabicPeriod"/>
            </a:pPr>
            <a:r>
              <a:rPr lang="en-US"/>
              <a:t>Reference document with detailed description of checks</a:t>
            </a:r>
          </a:p>
          <a:p>
            <a:pPr marL="742950" lvl="0" indent="-742950">
              <a:buFont typeface="+mj-lt"/>
              <a:buAutoNum type="arabicPeriod"/>
            </a:pPr>
            <a:r>
              <a:rPr lang="en-US"/>
              <a:t>Power BI model</a:t>
            </a:r>
          </a:p>
          <a:p>
            <a:pPr marL="0" lvl="0" indent="0">
              <a:buNone/>
            </a:pPr>
            <a:r>
              <a:rPr lang="en-US" b="1"/>
              <a:t>Categories of Recommendations</a:t>
            </a:r>
          </a:p>
          <a:p>
            <a:pPr marL="571500" lvl="0" indent="-571500">
              <a:buFont typeface="Arial" panose="020B0604020202020204" pitchFamily="34" charset="0"/>
              <a:buChar char="•"/>
            </a:pPr>
            <a:r>
              <a:rPr lang="en-US"/>
              <a:t>Simple config changes</a:t>
            </a:r>
          </a:p>
          <a:p>
            <a:pPr marL="571500" lvl="0" indent="-571500">
              <a:buFont typeface="Arial" panose="020B0604020202020204" pitchFamily="34" charset="0"/>
              <a:buChar char="•"/>
            </a:pPr>
            <a:r>
              <a:rPr lang="en-US"/>
              <a:t>Deployment Projects</a:t>
            </a:r>
          </a:p>
          <a:p>
            <a:pPr marL="571500" lvl="0" indent="-571500">
              <a:buFont typeface="Arial" panose="020B0604020202020204" pitchFamily="34" charset="0"/>
              <a:buChar char="•"/>
            </a:pPr>
            <a:r>
              <a:rPr lang="en-US"/>
              <a:t>IT Process Considerations</a:t>
            </a:r>
            <a:endParaRPr lang="en-US" sz="2400"/>
          </a:p>
          <a:p>
            <a:pPr marL="742950" lvl="0" indent="-742950">
              <a:buFont typeface="+mj-lt"/>
              <a:buAutoNum type="arabicPeriod"/>
            </a:pPr>
            <a:endParaRPr lang="en-US" sz="2400"/>
          </a:p>
          <a:p>
            <a:pPr marL="571500" lvl="0" indent="-571500">
              <a:buFont typeface="Arial" panose="020B0604020202020204" pitchFamily="34" charset="0"/>
              <a:buChar char="•"/>
            </a:pPr>
            <a:endParaRPr lang="en-US" sz="2400"/>
          </a:p>
        </p:txBody>
      </p:sp>
    </p:spTree>
    <p:extLst>
      <p:ext uri="{BB962C8B-B14F-4D97-AF65-F5344CB8AC3E}">
        <p14:creationId xmlns:p14="http://schemas.microsoft.com/office/powerpoint/2010/main" val="204970969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Phase 2: Present Findings (cont’d)</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6118598"/>
          </a:xfrm>
        </p:spPr>
        <p:txBody>
          <a:bodyPr/>
          <a:lstStyle/>
          <a:p>
            <a:pPr marL="0" lvl="0" indent="0">
              <a:buNone/>
            </a:pPr>
            <a:r>
              <a:rPr lang="en-US" b="1"/>
              <a:t>Delivery Workshop – 3 hour workshop</a:t>
            </a:r>
          </a:p>
          <a:p>
            <a:pPr marL="571500" lvl="0" indent="-571500">
              <a:buFont typeface="Arial" panose="020B0604020202020204" pitchFamily="34" charset="0"/>
              <a:buChar char="•"/>
            </a:pPr>
            <a:r>
              <a:rPr lang="en-US"/>
              <a:t>Audience: Architect team(s)</a:t>
            </a:r>
          </a:p>
          <a:p>
            <a:pPr marL="571500" lvl="0" indent="-571500">
              <a:buFont typeface="Arial" panose="020B0604020202020204" pitchFamily="34" charset="0"/>
              <a:buChar char="•"/>
            </a:pPr>
            <a:r>
              <a:rPr lang="en-US"/>
              <a:t>Discussion on the findings / Q &amp; A </a:t>
            </a:r>
          </a:p>
          <a:p>
            <a:pPr marL="571500" lvl="0" indent="-571500">
              <a:buFont typeface="Arial" panose="020B0604020202020204" pitchFamily="34" charset="0"/>
              <a:buChar char="•"/>
            </a:pPr>
            <a:r>
              <a:rPr lang="en-US"/>
              <a:t>Color findings based on customer(s) environment</a:t>
            </a:r>
          </a:p>
          <a:p>
            <a:pPr lvl="0"/>
            <a:r>
              <a:rPr lang="en-US" b="1"/>
              <a:t>Closure</a:t>
            </a:r>
          </a:p>
          <a:p>
            <a:pPr marL="571500" lvl="0" indent="-571500">
              <a:buFont typeface="Arial" panose="020B0604020202020204" pitchFamily="34" charset="0"/>
              <a:buChar char="•"/>
            </a:pPr>
            <a:r>
              <a:rPr lang="en-US"/>
              <a:t>Provide collateral for customer reference</a:t>
            </a:r>
          </a:p>
          <a:p>
            <a:pPr marL="571500" lvl="0" indent="-571500">
              <a:buFont typeface="Arial" panose="020B0604020202020204" pitchFamily="34" charset="0"/>
              <a:buChar char="•"/>
            </a:pPr>
            <a:endParaRPr lang="en-US"/>
          </a:p>
          <a:p>
            <a:pPr marL="571500" lvl="0" indent="-571500">
              <a:buFont typeface="Arial" panose="020B0604020202020204" pitchFamily="34" charset="0"/>
              <a:buChar char="•"/>
            </a:pPr>
            <a:endParaRPr lang="en-US"/>
          </a:p>
          <a:p>
            <a:pPr lvl="0"/>
            <a:endParaRPr lang="en-US"/>
          </a:p>
          <a:p>
            <a:pPr marL="742950" lvl="0" indent="-742950">
              <a:buFont typeface="+mj-lt"/>
              <a:buAutoNum type="arabicPeriod"/>
            </a:pPr>
            <a:endParaRPr lang="en-US"/>
          </a:p>
          <a:p>
            <a:pPr marL="742950" lvl="0" indent="-742950">
              <a:buFont typeface="+mj-lt"/>
              <a:buAutoNum type="arabicPeriod"/>
            </a:pPr>
            <a:endParaRPr lang="en-US"/>
          </a:p>
          <a:p>
            <a:pPr marL="571500" lvl="0" indent="-571500">
              <a:buFont typeface="Arial" panose="020B0604020202020204" pitchFamily="34" charset="0"/>
              <a:buChar char="•"/>
            </a:pPr>
            <a:endParaRPr lang="en-US"/>
          </a:p>
        </p:txBody>
      </p:sp>
    </p:spTree>
    <p:extLst>
      <p:ext uri="{BB962C8B-B14F-4D97-AF65-F5344CB8AC3E}">
        <p14:creationId xmlns:p14="http://schemas.microsoft.com/office/powerpoint/2010/main" val="267469943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we will present results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533275"/>
          </a:xfrm>
        </p:spPr>
        <p:txBody>
          <a:bodyPr/>
          <a:lstStyle/>
          <a:p>
            <a:pPr marL="0" lvl="0" indent="0">
              <a:buNone/>
            </a:pPr>
            <a:r>
              <a:rPr lang="en-US" b="1">
                <a:latin typeface="+mn-lt"/>
              </a:rPr>
              <a:t>Assessment Breakdown</a:t>
            </a:r>
            <a:endParaRPr lang="en-US">
              <a:latin typeface="+mn-lt"/>
            </a:endParaRPr>
          </a:p>
          <a:p>
            <a:r>
              <a:rPr lang="en-US">
                <a:latin typeface="+mn-lt"/>
              </a:rPr>
              <a:t>Area</a:t>
            </a:r>
          </a:p>
          <a:p>
            <a:pPr lvl="2"/>
            <a:r>
              <a:rPr lang="en-US" sz="2800">
                <a:latin typeface="+mn-lt"/>
              </a:rPr>
              <a:t>Checks</a:t>
            </a:r>
          </a:p>
          <a:p>
            <a:pPr lvl="3"/>
            <a:r>
              <a:rPr lang="en-US" sz="2800">
                <a:latin typeface="+mn-lt"/>
              </a:rPr>
              <a:t>Summary</a:t>
            </a:r>
          </a:p>
          <a:p>
            <a:pPr lvl="3"/>
            <a:r>
              <a:rPr lang="en-US" sz="2800">
                <a:latin typeface="+mn-lt"/>
              </a:rPr>
              <a:t>Recommendations</a:t>
            </a:r>
          </a:p>
          <a:p>
            <a:pPr marL="0" indent="0">
              <a:buNone/>
            </a:pPr>
            <a:endParaRPr lang="en-US">
              <a:latin typeface="+mn-lt"/>
            </a:endParaRPr>
          </a:p>
          <a:p>
            <a:pPr marL="0" indent="0">
              <a:buNone/>
            </a:pPr>
            <a:endParaRPr lang="en-US">
              <a:latin typeface="+mn-lt"/>
            </a:endParaRPr>
          </a:p>
        </p:txBody>
      </p:sp>
    </p:spTree>
    <p:extLst>
      <p:ext uri="{BB962C8B-B14F-4D97-AF65-F5344CB8AC3E}">
        <p14:creationId xmlns:p14="http://schemas.microsoft.com/office/powerpoint/2010/main" val="95110713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we will present results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2499146"/>
          </a:xfrm>
        </p:spPr>
        <p:txBody>
          <a:bodyPr/>
          <a:lstStyle/>
          <a:p>
            <a:pPr marL="0" indent="0">
              <a:buNone/>
            </a:pPr>
            <a:r>
              <a:rPr lang="en-US" b="1">
                <a:latin typeface="+mn-lt"/>
              </a:rPr>
              <a:t>Recommendation Nomenclature</a:t>
            </a:r>
          </a:p>
          <a:p>
            <a:r>
              <a:rPr lang="en-US">
                <a:latin typeface="+mn-lt"/>
              </a:rPr>
              <a:t>P0: As soon as possible</a:t>
            </a:r>
          </a:p>
          <a:p>
            <a:r>
              <a:rPr lang="en-US">
                <a:latin typeface="+mn-lt"/>
              </a:rPr>
              <a:t>P1: Next 30 days</a:t>
            </a:r>
          </a:p>
          <a:p>
            <a:r>
              <a:rPr lang="en-US">
                <a:latin typeface="+mn-lt"/>
              </a:rPr>
              <a:t>P2: Next 60 days</a:t>
            </a:r>
          </a:p>
          <a:p>
            <a:r>
              <a:rPr lang="en-US">
                <a:latin typeface="+mn-lt"/>
              </a:rPr>
              <a:t>P3: Later</a:t>
            </a:r>
          </a:p>
        </p:txBody>
      </p:sp>
    </p:spTree>
    <p:extLst>
      <p:ext uri="{BB962C8B-B14F-4D97-AF65-F5344CB8AC3E}">
        <p14:creationId xmlns:p14="http://schemas.microsoft.com/office/powerpoint/2010/main" val="175302380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we will present results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016210"/>
          </a:xfrm>
        </p:spPr>
        <p:txBody>
          <a:bodyPr/>
          <a:lstStyle/>
          <a:p>
            <a:pPr marL="0" indent="0">
              <a:buNone/>
            </a:pPr>
            <a:r>
              <a:rPr lang="en-US" b="1">
                <a:latin typeface="+mn-lt"/>
              </a:rPr>
              <a:t>Collateral</a:t>
            </a:r>
          </a:p>
          <a:p>
            <a:r>
              <a:rPr lang="en-US">
                <a:latin typeface="+mn-lt"/>
              </a:rPr>
              <a:t>Slide Deck with Summary and Recommendations</a:t>
            </a:r>
          </a:p>
          <a:p>
            <a:r>
              <a:rPr lang="en-US">
                <a:latin typeface="+mn-lt"/>
              </a:rPr>
              <a:t>Document with detailed reference of Checks performed</a:t>
            </a:r>
          </a:p>
          <a:p>
            <a:r>
              <a:rPr lang="en-US">
                <a:latin typeface="+mn-lt"/>
              </a:rPr>
              <a:t>Power BI Model with Data Insights </a:t>
            </a:r>
          </a:p>
          <a:p>
            <a:r>
              <a:rPr lang="en-US">
                <a:latin typeface="+mn-lt"/>
              </a:rPr>
              <a:t>Detailed AD Sync Configuration Summary</a:t>
            </a:r>
          </a:p>
          <a:p>
            <a:r>
              <a:rPr lang="en-US">
                <a:latin typeface="+mn-lt"/>
              </a:rPr>
              <a:t>Detailed AD FS to Azure AD App Migration Analysis</a:t>
            </a:r>
          </a:p>
        </p:txBody>
      </p:sp>
    </p:spTree>
    <p:extLst>
      <p:ext uri="{BB962C8B-B14F-4D97-AF65-F5344CB8AC3E}">
        <p14:creationId xmlns:p14="http://schemas.microsoft.com/office/powerpoint/2010/main" val="44517526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Phase 3 : Plan Remediation</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5601533"/>
          </a:xfrm>
        </p:spPr>
        <p:txBody>
          <a:bodyPr/>
          <a:lstStyle/>
          <a:p>
            <a:pPr marL="0" lvl="0" indent="0">
              <a:buNone/>
            </a:pPr>
            <a:r>
              <a:rPr lang="en-US" b="1"/>
              <a:t>Follow up discussion with GTP PM</a:t>
            </a:r>
            <a:endParaRPr lang="en-US"/>
          </a:p>
          <a:p>
            <a:pPr marL="742950" lvl="0" indent="-742950">
              <a:buFont typeface="+mj-lt"/>
              <a:buAutoNum type="arabicPeriod"/>
            </a:pPr>
            <a:r>
              <a:rPr lang="en-US"/>
              <a:t>Triage and prioritize remediation activities</a:t>
            </a:r>
          </a:p>
          <a:p>
            <a:pPr marL="742950" lvl="0" indent="-742950">
              <a:buFont typeface="+mj-lt"/>
              <a:buAutoNum type="arabicPeriod"/>
            </a:pPr>
            <a:r>
              <a:rPr lang="en-US"/>
              <a:t>Incorporate remediation projects in portfolio </a:t>
            </a:r>
          </a:p>
          <a:p>
            <a:pPr marL="742950" lvl="0" indent="-742950">
              <a:buFont typeface="+mj-lt"/>
              <a:buAutoNum type="arabicPeriod"/>
            </a:pPr>
            <a:r>
              <a:rPr lang="en-US"/>
              <a:t>Recommended: Schedule re-assessment</a:t>
            </a:r>
          </a:p>
          <a:p>
            <a:pPr marL="742950" lvl="0" indent="-742950">
              <a:buFont typeface="+mj-lt"/>
              <a:buAutoNum type="arabicPeriod"/>
            </a:pPr>
            <a:endParaRPr lang="en-US"/>
          </a:p>
          <a:p>
            <a:pPr marL="742950" lvl="0" indent="-742950">
              <a:buFont typeface="+mj-lt"/>
              <a:buAutoNum type="arabicPeriod"/>
            </a:pPr>
            <a:endParaRPr lang="en-US"/>
          </a:p>
          <a:p>
            <a:pPr marL="742950" lvl="0" indent="-742950">
              <a:buFont typeface="+mj-lt"/>
              <a:buAutoNum type="arabicPeriod"/>
            </a:pPr>
            <a:endParaRPr lang="en-US"/>
          </a:p>
          <a:p>
            <a:pPr marL="571500" lvl="0" indent="-571500">
              <a:buFont typeface="Arial" panose="020B0604020202020204" pitchFamily="34" charset="0"/>
              <a:buChar char="•"/>
            </a:pPr>
            <a:endParaRPr lang="en-US"/>
          </a:p>
          <a:p>
            <a:pPr marL="571500" lvl="0" indent="-571500">
              <a:buFont typeface="Arial" panose="020B0604020202020204" pitchFamily="34" charset="0"/>
              <a:buChar char="•"/>
            </a:pPr>
            <a:endParaRPr lang="en-US"/>
          </a:p>
          <a:p>
            <a:pPr marL="742950" lvl="0" indent="-742950">
              <a:buFont typeface="+mj-lt"/>
              <a:buAutoNum type="arabicPeriod"/>
            </a:pPr>
            <a:endParaRPr lang="en-US"/>
          </a:p>
          <a:p>
            <a:pPr marL="571500" lvl="0" indent="-571500">
              <a:buFont typeface="Arial" panose="020B0604020202020204" pitchFamily="34" charset="0"/>
              <a:buChar char="•"/>
            </a:pPr>
            <a:endParaRPr lang="en-US"/>
          </a:p>
        </p:txBody>
      </p:sp>
    </p:spTree>
    <p:extLst>
      <p:ext uri="{BB962C8B-B14F-4D97-AF65-F5344CB8AC3E}">
        <p14:creationId xmlns:p14="http://schemas.microsoft.com/office/powerpoint/2010/main" val="162518580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250538-F2F0-4835-993F-F0CE3C738B24}"/>
              </a:ext>
            </a:extLst>
          </p:cNvPr>
          <p:cNvSpPr>
            <a:spLocks noGrp="1"/>
          </p:cNvSpPr>
          <p:nvPr>
            <p:ph type="title"/>
          </p:nvPr>
        </p:nvSpPr>
        <p:spPr/>
        <p:txBody>
          <a:bodyPr/>
          <a:lstStyle/>
          <a:p>
            <a:r>
              <a:rPr lang="en-US"/>
              <a:t>Categories</a:t>
            </a:r>
          </a:p>
        </p:txBody>
      </p:sp>
    </p:spTree>
    <p:extLst>
      <p:ext uri="{BB962C8B-B14F-4D97-AF65-F5344CB8AC3E}">
        <p14:creationId xmlns:p14="http://schemas.microsoft.com/office/powerpoint/2010/main" val="4732643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Disclaimers</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435919" y="1423140"/>
            <a:ext cx="11018520" cy="3619452"/>
          </a:xfrm>
        </p:spPr>
        <p:txBody>
          <a:bodyPr/>
          <a:lstStyle/>
          <a:p>
            <a:r>
              <a:rPr lang="en-US">
                <a:latin typeface="+mn-lt"/>
              </a:rPr>
              <a:t>The recommendations provided will be current by the date of the engagement.  Landscape and surface area changes constantly, and customers should be continuously evaluating their IAM practices as Microsoft products and services evolve over time</a:t>
            </a:r>
          </a:p>
          <a:p>
            <a:r>
              <a:rPr lang="en-US">
                <a:latin typeface="+mn-lt"/>
              </a:rPr>
              <a:t>The recommendations will be provided based on the data provided during the interview, and telemetry. </a:t>
            </a:r>
          </a:p>
          <a:p>
            <a:r>
              <a:rPr lang="en-US">
                <a:latin typeface="+mn-lt"/>
              </a:rPr>
              <a:t>The recommendations here covers several IAM areas, but there is no warranty of absolute coverage</a:t>
            </a:r>
          </a:p>
        </p:txBody>
      </p:sp>
    </p:spTree>
    <p:extLst>
      <p:ext uri="{BB962C8B-B14F-4D97-AF65-F5344CB8AC3E}">
        <p14:creationId xmlns:p14="http://schemas.microsoft.com/office/powerpoint/2010/main" val="85851555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927D57-8449-4E2D-AFCD-3F7B506BC7AF}"/>
              </a:ext>
            </a:extLst>
          </p:cNvPr>
          <p:cNvSpPr>
            <a:spLocks noGrp="1"/>
          </p:cNvSpPr>
          <p:nvPr>
            <p:ph type="title"/>
          </p:nvPr>
        </p:nvSpPr>
        <p:spPr/>
        <p:txBody>
          <a:bodyPr/>
          <a:lstStyle/>
          <a:p>
            <a:r>
              <a:rPr lang="en-US"/>
              <a:t>Identity and Access Management Areas</a:t>
            </a:r>
          </a:p>
        </p:txBody>
      </p:sp>
      <p:sp>
        <p:nvSpPr>
          <p:cNvPr id="6" name="Text Placeholder 5">
            <a:extLst>
              <a:ext uri="{FF2B5EF4-FFF2-40B4-BE49-F238E27FC236}">
                <a16:creationId xmlns:a16="http://schemas.microsoft.com/office/drawing/2014/main" id="{DADDC0EB-C8F5-464C-BD3A-9297A1EC21CD}"/>
              </a:ext>
            </a:extLst>
          </p:cNvPr>
          <p:cNvSpPr>
            <a:spLocks noGrp="1"/>
          </p:cNvSpPr>
          <p:nvPr>
            <p:ph type="body" sz="quarter" idx="10"/>
          </p:nvPr>
        </p:nvSpPr>
        <p:spPr>
          <a:xfrm>
            <a:off x="586390" y="1434370"/>
            <a:ext cx="11018520" cy="5084469"/>
          </a:xfrm>
        </p:spPr>
        <p:txBody>
          <a:bodyPr/>
          <a:lstStyle/>
          <a:p>
            <a:r>
              <a:rPr lang="en-US" b="1">
                <a:latin typeface="+mn-lt"/>
              </a:rPr>
              <a:t>Identity Management</a:t>
            </a:r>
          </a:p>
          <a:p>
            <a:pPr marL="457200" indent="-457200">
              <a:buFont typeface="Arial" panose="020B0604020202020204" pitchFamily="34" charset="0"/>
              <a:buChar char="•"/>
            </a:pPr>
            <a:r>
              <a:rPr lang="en-US">
                <a:latin typeface="+mn-lt"/>
              </a:rPr>
              <a:t>Identity Lifecycle (Joiners/Movers/Leavers)</a:t>
            </a:r>
          </a:p>
          <a:p>
            <a:pPr marL="457200" indent="-457200">
              <a:buFont typeface="Arial" panose="020B0604020202020204" pitchFamily="34" charset="0"/>
              <a:buChar char="•"/>
            </a:pPr>
            <a:r>
              <a:rPr lang="en-US">
                <a:latin typeface="+mn-lt"/>
              </a:rPr>
              <a:t>Entitlement Management</a:t>
            </a:r>
          </a:p>
          <a:p>
            <a:r>
              <a:rPr lang="en-US" b="1">
                <a:latin typeface="+mn-lt"/>
              </a:rPr>
              <a:t>Access Management</a:t>
            </a:r>
          </a:p>
          <a:p>
            <a:pPr marL="457200" indent="-457200">
              <a:buFont typeface="Arial" panose="020B0604020202020204" pitchFamily="34" charset="0"/>
              <a:buChar char="•"/>
            </a:pPr>
            <a:r>
              <a:rPr lang="en-US">
                <a:latin typeface="+mn-lt"/>
              </a:rPr>
              <a:t>Credential Management</a:t>
            </a:r>
          </a:p>
          <a:p>
            <a:pPr marL="457200" indent="-457200">
              <a:buFont typeface="Arial" panose="020B0604020202020204" pitchFamily="34" charset="0"/>
              <a:buChar char="•"/>
            </a:pPr>
            <a:r>
              <a:rPr lang="en-US">
                <a:latin typeface="+mn-lt"/>
              </a:rPr>
              <a:t>Authentication </a:t>
            </a:r>
          </a:p>
          <a:p>
            <a:pPr marL="457200" indent="-457200">
              <a:buFont typeface="Arial" panose="020B0604020202020204" pitchFamily="34" charset="0"/>
              <a:buChar char="•"/>
            </a:pPr>
            <a:r>
              <a:rPr lang="en-US">
                <a:latin typeface="+mn-lt"/>
              </a:rPr>
              <a:t>Single Sign On</a:t>
            </a:r>
          </a:p>
          <a:p>
            <a:pPr marL="457200" indent="-457200">
              <a:buFont typeface="Arial" panose="020B0604020202020204" pitchFamily="34" charset="0"/>
              <a:buChar char="•"/>
            </a:pPr>
            <a:r>
              <a:rPr lang="en-US">
                <a:latin typeface="+mn-lt"/>
              </a:rPr>
              <a:t>Application Access Policies</a:t>
            </a:r>
          </a:p>
          <a:p>
            <a:pPr marL="457200" indent="-457200">
              <a:buFont typeface="Arial" panose="020B0604020202020204" pitchFamily="34" charset="0"/>
              <a:buChar char="•"/>
            </a:pPr>
            <a:r>
              <a:rPr lang="en-US">
                <a:latin typeface="+mn-lt"/>
              </a:rPr>
              <a:t>Device Management</a:t>
            </a:r>
          </a:p>
          <a:p>
            <a:pPr marL="457200" indent="-457200">
              <a:buFont typeface="Arial" panose="020B0604020202020204" pitchFamily="34" charset="0"/>
              <a:buChar char="•"/>
            </a:pPr>
            <a:r>
              <a:rPr lang="en-US">
                <a:latin typeface="+mn-lt"/>
              </a:rPr>
              <a:t>Usage Analytics</a:t>
            </a:r>
          </a:p>
        </p:txBody>
      </p:sp>
    </p:spTree>
    <p:extLst>
      <p:ext uri="{BB962C8B-B14F-4D97-AF65-F5344CB8AC3E}">
        <p14:creationId xmlns:p14="http://schemas.microsoft.com/office/powerpoint/2010/main" val="334183832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927D57-8449-4E2D-AFCD-3F7B506BC7AF}"/>
              </a:ext>
            </a:extLst>
          </p:cNvPr>
          <p:cNvSpPr>
            <a:spLocks noGrp="1"/>
          </p:cNvSpPr>
          <p:nvPr>
            <p:ph type="title"/>
          </p:nvPr>
        </p:nvSpPr>
        <p:spPr/>
        <p:txBody>
          <a:bodyPr/>
          <a:lstStyle/>
          <a:p>
            <a:r>
              <a:rPr lang="en-US"/>
              <a:t>Identity and Access Management Areas</a:t>
            </a:r>
          </a:p>
        </p:txBody>
      </p:sp>
      <p:sp>
        <p:nvSpPr>
          <p:cNvPr id="6" name="Text Placeholder 5">
            <a:extLst>
              <a:ext uri="{FF2B5EF4-FFF2-40B4-BE49-F238E27FC236}">
                <a16:creationId xmlns:a16="http://schemas.microsoft.com/office/drawing/2014/main" id="{DADDC0EB-C8F5-464C-BD3A-9297A1EC21CD}"/>
              </a:ext>
            </a:extLst>
          </p:cNvPr>
          <p:cNvSpPr>
            <a:spLocks noGrp="1"/>
          </p:cNvSpPr>
          <p:nvPr>
            <p:ph type="body" sz="quarter" idx="10"/>
          </p:nvPr>
        </p:nvSpPr>
        <p:spPr>
          <a:xfrm>
            <a:off x="586390" y="1434370"/>
            <a:ext cx="11018520" cy="3533275"/>
          </a:xfrm>
        </p:spPr>
        <p:txBody>
          <a:bodyPr/>
          <a:lstStyle/>
          <a:p>
            <a:r>
              <a:rPr lang="en-US" b="1">
                <a:latin typeface="+mn-lt"/>
              </a:rPr>
              <a:t>Governance</a:t>
            </a:r>
          </a:p>
          <a:p>
            <a:pPr marL="457200" indent="-457200">
              <a:buFont typeface="Arial" panose="020B0604020202020204" pitchFamily="34" charset="0"/>
              <a:buChar char="•"/>
            </a:pPr>
            <a:r>
              <a:rPr lang="en-US">
                <a:latin typeface="+mn-lt"/>
              </a:rPr>
              <a:t>Attestation</a:t>
            </a:r>
          </a:p>
          <a:p>
            <a:pPr marL="457200" indent="-457200">
              <a:buFont typeface="Arial" panose="020B0604020202020204" pitchFamily="34" charset="0"/>
              <a:buChar char="•"/>
            </a:pPr>
            <a:r>
              <a:rPr lang="en-US">
                <a:latin typeface="+mn-lt"/>
              </a:rPr>
              <a:t>Auditing</a:t>
            </a:r>
          </a:p>
          <a:p>
            <a:pPr marL="457200" indent="-457200">
              <a:buFont typeface="Arial" panose="020B0604020202020204" pitchFamily="34" charset="0"/>
              <a:buChar char="•"/>
            </a:pPr>
            <a:r>
              <a:rPr lang="en-US">
                <a:latin typeface="+mn-lt"/>
              </a:rPr>
              <a:t>Privileged Accounts </a:t>
            </a:r>
          </a:p>
          <a:p>
            <a:r>
              <a:rPr lang="en-US" b="1">
                <a:latin typeface="+mn-lt"/>
              </a:rPr>
              <a:t>Operations</a:t>
            </a:r>
          </a:p>
          <a:p>
            <a:pPr marL="457200" indent="-457200">
              <a:buFont typeface="Arial" panose="020B0604020202020204" pitchFamily="34" charset="0"/>
              <a:buChar char="•"/>
            </a:pPr>
            <a:r>
              <a:rPr lang="en-US">
                <a:latin typeface="+mn-lt"/>
              </a:rPr>
              <a:t>Service and Infrastructure Health</a:t>
            </a:r>
          </a:p>
          <a:p>
            <a:pPr marL="457200" indent="-457200">
              <a:buFont typeface="Arial" panose="020B0604020202020204" pitchFamily="34" charset="0"/>
              <a:buChar char="•"/>
            </a:pPr>
            <a:r>
              <a:rPr lang="en-US">
                <a:latin typeface="+mn-lt"/>
              </a:rPr>
              <a:t>Supportability</a:t>
            </a:r>
          </a:p>
        </p:txBody>
      </p:sp>
    </p:spTree>
    <p:extLst>
      <p:ext uri="{BB962C8B-B14F-4D97-AF65-F5344CB8AC3E}">
        <p14:creationId xmlns:p14="http://schemas.microsoft.com/office/powerpoint/2010/main" val="165961453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2"/>
          <p:cNvSpPr>
            <a:spLocks noGrp="1"/>
          </p:cNvSpPr>
          <p:nvPr>
            <p:ph type="title"/>
          </p:nvPr>
        </p:nvSpPr>
        <p:spPr/>
        <p:txBody>
          <a:bodyPr/>
          <a:lstStyle/>
          <a:p>
            <a:r>
              <a:rPr lang="en-US" sz="4800"/>
              <a:t>Azure AD Configuration Assessment</a:t>
            </a:r>
          </a:p>
        </p:txBody>
      </p:sp>
      <p:sp>
        <p:nvSpPr>
          <p:cNvPr id="3" name="Text Placeholder 2">
            <a:extLst>
              <a:ext uri="{FF2B5EF4-FFF2-40B4-BE49-F238E27FC236}">
                <a16:creationId xmlns:a16="http://schemas.microsoft.com/office/drawing/2014/main" id="{EF5FB23B-5F47-4A32-988D-7FD1B74FDDB3}"/>
              </a:ext>
            </a:extLst>
          </p:cNvPr>
          <p:cNvSpPr>
            <a:spLocks noGrp="1"/>
          </p:cNvSpPr>
          <p:nvPr>
            <p:ph type="body" sz="quarter" idx="12"/>
          </p:nvPr>
        </p:nvSpPr>
        <p:spPr>
          <a:xfrm>
            <a:off x="584200" y="2485331"/>
            <a:ext cx="9144000" cy="1015663"/>
          </a:xfrm>
        </p:spPr>
        <p:txBody>
          <a:bodyPr vert="horz" wrap="square" lIns="0" tIns="0" rIns="0" bIns="0" rtlCol="0" anchor="t">
            <a:spAutoFit/>
          </a:bodyPr>
          <a:lstStyle/>
          <a:p>
            <a:r>
              <a:rPr lang="en-US">
                <a:cs typeface="Segoe UI"/>
              </a:rPr>
              <a:t>Uday Shivaswamy, Ehud Itshaki</a:t>
            </a:r>
            <a:endParaRPr lang="en-US"/>
          </a:p>
          <a:p>
            <a:r>
              <a:rPr lang="en-US">
                <a:cs typeface="Segoe UI"/>
              </a:rPr>
              <a:t>Program Managers</a:t>
            </a:r>
            <a:endParaRPr lang="en-US"/>
          </a:p>
          <a:p>
            <a:r>
              <a:rPr lang="en-US"/>
              <a:t>Microsoft Identity Division -  Customer Experience Team</a:t>
            </a:r>
          </a:p>
        </p:txBody>
      </p:sp>
    </p:spTree>
    <p:extLst>
      <p:ext uri="{BB962C8B-B14F-4D97-AF65-F5344CB8AC3E}">
        <p14:creationId xmlns:p14="http://schemas.microsoft.com/office/powerpoint/2010/main" val="340673241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250538-F2F0-4835-993F-F0CE3C738B24}"/>
              </a:ext>
            </a:extLst>
          </p:cNvPr>
          <p:cNvSpPr>
            <a:spLocks noGrp="1"/>
          </p:cNvSpPr>
          <p:nvPr>
            <p:ph type="title"/>
          </p:nvPr>
        </p:nvSpPr>
        <p:spPr/>
        <p:txBody>
          <a:bodyPr/>
          <a:lstStyle/>
          <a:p>
            <a:r>
              <a:rPr lang="en-US"/>
              <a:t>Real world walk through – Power BI report</a:t>
            </a:r>
          </a:p>
        </p:txBody>
      </p:sp>
    </p:spTree>
    <p:extLst>
      <p:ext uri="{BB962C8B-B14F-4D97-AF65-F5344CB8AC3E}">
        <p14:creationId xmlns:p14="http://schemas.microsoft.com/office/powerpoint/2010/main" val="39436603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Power BI report</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435919" y="1423140"/>
            <a:ext cx="11018520" cy="3360920"/>
          </a:xfrm>
        </p:spPr>
        <p:txBody>
          <a:bodyPr/>
          <a:lstStyle/>
          <a:p>
            <a:r>
              <a:rPr lang="en-US">
                <a:latin typeface="+mn-lt"/>
              </a:rPr>
              <a:t>This report is the analysis of the data collected </a:t>
            </a:r>
          </a:p>
          <a:p>
            <a:endParaRPr lang="en-US">
              <a:latin typeface="+mn-lt"/>
            </a:endParaRPr>
          </a:p>
          <a:p>
            <a:r>
              <a:rPr lang="en-US">
                <a:latin typeface="+mn-lt"/>
              </a:rPr>
              <a:t>The interview is another key component of the data collection – identifies gaps in processes and operations</a:t>
            </a:r>
          </a:p>
          <a:p>
            <a:endParaRPr lang="en-US">
              <a:latin typeface="+mn-lt"/>
            </a:endParaRPr>
          </a:p>
          <a:p>
            <a:r>
              <a:rPr lang="en-US">
                <a:latin typeface="+mn-lt"/>
              </a:rPr>
              <a:t>Together, they are basis for all the findings and recommendations of the assessment</a:t>
            </a:r>
          </a:p>
        </p:txBody>
      </p:sp>
    </p:spTree>
    <p:extLst>
      <p:ext uri="{BB962C8B-B14F-4D97-AF65-F5344CB8AC3E}">
        <p14:creationId xmlns:p14="http://schemas.microsoft.com/office/powerpoint/2010/main" val="283169027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9BF09-E319-4BB4-87AC-81BF733A5180}"/>
              </a:ext>
            </a:extLst>
          </p:cNvPr>
          <p:cNvSpPr>
            <a:spLocks noGrp="1"/>
          </p:cNvSpPr>
          <p:nvPr>
            <p:ph type="title"/>
          </p:nvPr>
        </p:nvSpPr>
        <p:spPr/>
        <p:txBody>
          <a:bodyPr/>
          <a:lstStyle/>
          <a:p>
            <a:r>
              <a:rPr lang="en-US"/>
              <a:t>The basics – Sync &amp; Connect Health</a:t>
            </a:r>
          </a:p>
        </p:txBody>
      </p:sp>
      <p:sp>
        <p:nvSpPr>
          <p:cNvPr id="3" name="Text Placeholder 2">
            <a:extLst>
              <a:ext uri="{FF2B5EF4-FFF2-40B4-BE49-F238E27FC236}">
                <a16:creationId xmlns:a16="http://schemas.microsoft.com/office/drawing/2014/main" id="{5B8348F4-7DC9-4F80-8862-4508B0C5B62E}"/>
              </a:ext>
            </a:extLst>
          </p:cNvPr>
          <p:cNvSpPr>
            <a:spLocks noGrp="1"/>
          </p:cNvSpPr>
          <p:nvPr>
            <p:ph type="body" sz="quarter" idx="10"/>
          </p:nvPr>
        </p:nvSpPr>
        <p:spPr/>
        <p:txBody>
          <a:bodyPr/>
          <a:lstStyle/>
          <a:p>
            <a:endParaRPr lang="en-US"/>
          </a:p>
        </p:txBody>
      </p:sp>
      <p:pic>
        <p:nvPicPr>
          <p:cNvPr id="6" name="Picture 5">
            <a:extLst>
              <a:ext uri="{FF2B5EF4-FFF2-40B4-BE49-F238E27FC236}">
                <a16:creationId xmlns:a16="http://schemas.microsoft.com/office/drawing/2014/main" id="{002E7B08-C809-4F4F-A75F-DE474BB2DD5D}"/>
              </a:ext>
            </a:extLst>
          </p:cNvPr>
          <p:cNvPicPr>
            <a:picLocks noChangeAspect="1"/>
          </p:cNvPicPr>
          <p:nvPr/>
        </p:nvPicPr>
        <p:blipFill>
          <a:blip r:embed="rId2"/>
          <a:stretch>
            <a:fillRect/>
          </a:stretch>
        </p:blipFill>
        <p:spPr>
          <a:xfrm>
            <a:off x="669371" y="1090764"/>
            <a:ext cx="10463244" cy="5604608"/>
          </a:xfrm>
          <a:prstGeom prst="rect">
            <a:avLst/>
          </a:prstGeom>
        </p:spPr>
      </p:pic>
    </p:spTree>
    <p:extLst>
      <p:ext uri="{BB962C8B-B14F-4D97-AF65-F5344CB8AC3E}">
        <p14:creationId xmlns:p14="http://schemas.microsoft.com/office/powerpoint/2010/main" val="31852210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425F4-DC8F-45DD-B5C1-F6CD8CB5FA5F}"/>
              </a:ext>
            </a:extLst>
          </p:cNvPr>
          <p:cNvSpPr>
            <a:spLocks noGrp="1"/>
          </p:cNvSpPr>
          <p:nvPr>
            <p:ph type="title"/>
          </p:nvPr>
        </p:nvSpPr>
        <p:spPr/>
        <p:txBody>
          <a:bodyPr/>
          <a:lstStyle/>
          <a:p>
            <a:r>
              <a:rPr lang="en-US"/>
              <a:t>Sync Performance</a:t>
            </a:r>
          </a:p>
        </p:txBody>
      </p:sp>
      <p:sp>
        <p:nvSpPr>
          <p:cNvPr id="3" name="Text Placeholder 2">
            <a:extLst>
              <a:ext uri="{FF2B5EF4-FFF2-40B4-BE49-F238E27FC236}">
                <a16:creationId xmlns:a16="http://schemas.microsoft.com/office/drawing/2014/main" id="{4738CEAD-7707-49BF-A197-C51513799F62}"/>
              </a:ext>
            </a:extLst>
          </p:cNvPr>
          <p:cNvSpPr>
            <a:spLocks noGrp="1"/>
          </p:cNvSpPr>
          <p:nvPr>
            <p:ph type="body" sz="quarter" idx="10"/>
          </p:nvPr>
        </p:nvSpPr>
        <p:spPr/>
        <p:txBody>
          <a:bodyPr/>
          <a:lstStyle/>
          <a:p>
            <a:endParaRPr lang="en-US"/>
          </a:p>
        </p:txBody>
      </p:sp>
      <p:pic>
        <p:nvPicPr>
          <p:cNvPr id="4" name="Picture 3">
            <a:extLst>
              <a:ext uri="{FF2B5EF4-FFF2-40B4-BE49-F238E27FC236}">
                <a16:creationId xmlns:a16="http://schemas.microsoft.com/office/drawing/2014/main" id="{91DD5D0B-9773-47AA-88F4-4DE9290AA4FD}"/>
              </a:ext>
            </a:extLst>
          </p:cNvPr>
          <p:cNvPicPr>
            <a:picLocks noChangeAspect="1"/>
          </p:cNvPicPr>
          <p:nvPr/>
        </p:nvPicPr>
        <p:blipFill>
          <a:blip r:embed="rId2"/>
          <a:stretch>
            <a:fillRect/>
          </a:stretch>
        </p:blipFill>
        <p:spPr>
          <a:xfrm>
            <a:off x="828136" y="1116576"/>
            <a:ext cx="9800745" cy="5672399"/>
          </a:xfrm>
          <a:prstGeom prst="rect">
            <a:avLst/>
          </a:prstGeom>
        </p:spPr>
      </p:pic>
    </p:spTree>
    <p:extLst>
      <p:ext uri="{BB962C8B-B14F-4D97-AF65-F5344CB8AC3E}">
        <p14:creationId xmlns:p14="http://schemas.microsoft.com/office/powerpoint/2010/main" val="100978732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AB334-B56D-4FAF-884F-A0156F0532F1}"/>
              </a:ext>
            </a:extLst>
          </p:cNvPr>
          <p:cNvSpPr>
            <a:spLocks noGrp="1"/>
          </p:cNvSpPr>
          <p:nvPr>
            <p:ph type="title"/>
          </p:nvPr>
        </p:nvSpPr>
        <p:spPr/>
        <p:txBody>
          <a:bodyPr/>
          <a:lstStyle/>
          <a:p>
            <a:r>
              <a:rPr lang="en-US"/>
              <a:t>Sync – Object Counts</a:t>
            </a:r>
          </a:p>
        </p:txBody>
      </p:sp>
      <p:sp>
        <p:nvSpPr>
          <p:cNvPr id="3" name="Text Placeholder 2">
            <a:extLst>
              <a:ext uri="{FF2B5EF4-FFF2-40B4-BE49-F238E27FC236}">
                <a16:creationId xmlns:a16="http://schemas.microsoft.com/office/drawing/2014/main" id="{D2A624DD-201D-4B69-9CA1-02A2619D89D8}"/>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7DFAFBB0-459A-474F-AE1B-0F12D05651D6}"/>
              </a:ext>
            </a:extLst>
          </p:cNvPr>
          <p:cNvPicPr>
            <a:picLocks noChangeAspect="1"/>
          </p:cNvPicPr>
          <p:nvPr/>
        </p:nvPicPr>
        <p:blipFill>
          <a:blip r:embed="rId2"/>
          <a:stretch>
            <a:fillRect/>
          </a:stretch>
        </p:blipFill>
        <p:spPr>
          <a:xfrm>
            <a:off x="364596" y="1098430"/>
            <a:ext cx="5728864" cy="3208164"/>
          </a:xfrm>
          <a:prstGeom prst="rect">
            <a:avLst/>
          </a:prstGeom>
        </p:spPr>
      </p:pic>
      <p:pic>
        <p:nvPicPr>
          <p:cNvPr id="6" name="Picture 5">
            <a:extLst>
              <a:ext uri="{FF2B5EF4-FFF2-40B4-BE49-F238E27FC236}">
                <a16:creationId xmlns:a16="http://schemas.microsoft.com/office/drawing/2014/main" id="{F6B68E08-1CA0-47D1-A4EF-3F4716CC2961}"/>
              </a:ext>
            </a:extLst>
          </p:cNvPr>
          <p:cNvPicPr>
            <a:picLocks noChangeAspect="1"/>
          </p:cNvPicPr>
          <p:nvPr/>
        </p:nvPicPr>
        <p:blipFill>
          <a:blip r:embed="rId3"/>
          <a:stretch>
            <a:fillRect/>
          </a:stretch>
        </p:blipFill>
        <p:spPr>
          <a:xfrm>
            <a:off x="5352513" y="2966755"/>
            <a:ext cx="6469811" cy="3620807"/>
          </a:xfrm>
          <a:prstGeom prst="rect">
            <a:avLst/>
          </a:prstGeom>
        </p:spPr>
      </p:pic>
    </p:spTree>
    <p:extLst>
      <p:ext uri="{BB962C8B-B14F-4D97-AF65-F5344CB8AC3E}">
        <p14:creationId xmlns:p14="http://schemas.microsoft.com/office/powerpoint/2010/main" val="164551018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E0EBF-3DB3-4189-83C2-A1BC88B7D409}"/>
              </a:ext>
            </a:extLst>
          </p:cNvPr>
          <p:cNvSpPr>
            <a:spLocks noGrp="1"/>
          </p:cNvSpPr>
          <p:nvPr>
            <p:ph type="title"/>
          </p:nvPr>
        </p:nvSpPr>
        <p:spPr/>
        <p:txBody>
          <a:bodyPr/>
          <a:lstStyle/>
          <a:p>
            <a:r>
              <a:rPr lang="en-US"/>
              <a:t>Roles &amp; Notifications</a:t>
            </a:r>
          </a:p>
        </p:txBody>
      </p:sp>
      <p:sp>
        <p:nvSpPr>
          <p:cNvPr id="3" name="Text Placeholder 2">
            <a:extLst>
              <a:ext uri="{FF2B5EF4-FFF2-40B4-BE49-F238E27FC236}">
                <a16:creationId xmlns:a16="http://schemas.microsoft.com/office/drawing/2014/main" id="{1C10FFB9-7BB7-4673-8432-D7C57C6B084D}"/>
              </a:ext>
            </a:extLst>
          </p:cNvPr>
          <p:cNvSpPr>
            <a:spLocks noGrp="1"/>
          </p:cNvSpPr>
          <p:nvPr>
            <p:ph type="body" sz="quarter" idx="10"/>
          </p:nvPr>
        </p:nvSpPr>
        <p:spPr/>
        <p:txBody>
          <a:bodyPr/>
          <a:lstStyle/>
          <a:p>
            <a:endParaRPr lang="en-US"/>
          </a:p>
        </p:txBody>
      </p:sp>
      <p:pic>
        <p:nvPicPr>
          <p:cNvPr id="4" name="Picture 3">
            <a:extLst>
              <a:ext uri="{FF2B5EF4-FFF2-40B4-BE49-F238E27FC236}">
                <a16:creationId xmlns:a16="http://schemas.microsoft.com/office/drawing/2014/main" id="{882DA87D-D9A9-4DBD-AA93-70D7A319D7D1}"/>
              </a:ext>
            </a:extLst>
          </p:cNvPr>
          <p:cNvPicPr>
            <a:picLocks noChangeAspect="1"/>
          </p:cNvPicPr>
          <p:nvPr/>
        </p:nvPicPr>
        <p:blipFill>
          <a:blip r:embed="rId2"/>
          <a:stretch>
            <a:fillRect/>
          </a:stretch>
        </p:blipFill>
        <p:spPr>
          <a:xfrm>
            <a:off x="1308819" y="1122952"/>
            <a:ext cx="9312522" cy="5241738"/>
          </a:xfrm>
          <a:prstGeom prst="rect">
            <a:avLst/>
          </a:prstGeom>
        </p:spPr>
      </p:pic>
    </p:spTree>
    <p:extLst>
      <p:ext uri="{BB962C8B-B14F-4D97-AF65-F5344CB8AC3E}">
        <p14:creationId xmlns:p14="http://schemas.microsoft.com/office/powerpoint/2010/main" val="1705183046"/>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05C9F-2A94-4A5B-9D9B-EA20DBF4B5AB}"/>
              </a:ext>
            </a:extLst>
          </p:cNvPr>
          <p:cNvSpPr>
            <a:spLocks noGrp="1"/>
          </p:cNvSpPr>
          <p:nvPr>
            <p:ph type="title"/>
          </p:nvPr>
        </p:nvSpPr>
        <p:spPr/>
        <p:txBody>
          <a:bodyPr/>
          <a:lstStyle/>
          <a:p>
            <a:r>
              <a:rPr lang="en-US"/>
              <a:t>App Assignments</a:t>
            </a:r>
          </a:p>
        </p:txBody>
      </p:sp>
      <p:sp>
        <p:nvSpPr>
          <p:cNvPr id="3" name="Text Placeholder 2">
            <a:extLst>
              <a:ext uri="{FF2B5EF4-FFF2-40B4-BE49-F238E27FC236}">
                <a16:creationId xmlns:a16="http://schemas.microsoft.com/office/drawing/2014/main" id="{FAD40091-C48B-4051-9F3C-DEB3E7454AFC}"/>
              </a:ext>
            </a:extLst>
          </p:cNvPr>
          <p:cNvSpPr>
            <a:spLocks noGrp="1"/>
          </p:cNvSpPr>
          <p:nvPr>
            <p:ph type="body" sz="quarter" idx="10"/>
          </p:nvPr>
        </p:nvSpPr>
        <p:spPr/>
        <p:txBody>
          <a:bodyPr/>
          <a:lstStyle/>
          <a:p>
            <a:endParaRPr lang="en-US"/>
          </a:p>
        </p:txBody>
      </p:sp>
      <p:pic>
        <p:nvPicPr>
          <p:cNvPr id="6" name="Picture 5">
            <a:extLst>
              <a:ext uri="{FF2B5EF4-FFF2-40B4-BE49-F238E27FC236}">
                <a16:creationId xmlns:a16="http://schemas.microsoft.com/office/drawing/2014/main" id="{05A243B0-5F0B-4CEC-BDD3-560781B76695}"/>
              </a:ext>
            </a:extLst>
          </p:cNvPr>
          <p:cNvPicPr>
            <a:picLocks noChangeAspect="1"/>
          </p:cNvPicPr>
          <p:nvPr/>
        </p:nvPicPr>
        <p:blipFill>
          <a:blip r:embed="rId2"/>
          <a:stretch>
            <a:fillRect/>
          </a:stretch>
        </p:blipFill>
        <p:spPr>
          <a:xfrm>
            <a:off x="6345607" y="408933"/>
            <a:ext cx="5619791" cy="3705252"/>
          </a:xfrm>
          <a:prstGeom prst="rect">
            <a:avLst/>
          </a:prstGeom>
        </p:spPr>
      </p:pic>
      <p:pic>
        <p:nvPicPr>
          <p:cNvPr id="7" name="Picture 6">
            <a:extLst>
              <a:ext uri="{FF2B5EF4-FFF2-40B4-BE49-F238E27FC236}">
                <a16:creationId xmlns:a16="http://schemas.microsoft.com/office/drawing/2014/main" id="{99D2778A-BE3B-4C38-8013-385B5E2CF3C6}"/>
              </a:ext>
            </a:extLst>
          </p:cNvPr>
          <p:cNvPicPr>
            <a:picLocks noChangeAspect="1"/>
          </p:cNvPicPr>
          <p:nvPr/>
        </p:nvPicPr>
        <p:blipFill>
          <a:blip r:embed="rId3"/>
          <a:stretch>
            <a:fillRect/>
          </a:stretch>
        </p:blipFill>
        <p:spPr>
          <a:xfrm>
            <a:off x="161206" y="1271138"/>
            <a:ext cx="4933950" cy="3867150"/>
          </a:xfrm>
          <a:prstGeom prst="rect">
            <a:avLst/>
          </a:prstGeom>
        </p:spPr>
      </p:pic>
      <p:pic>
        <p:nvPicPr>
          <p:cNvPr id="8" name="Picture 7">
            <a:extLst>
              <a:ext uri="{FF2B5EF4-FFF2-40B4-BE49-F238E27FC236}">
                <a16:creationId xmlns:a16="http://schemas.microsoft.com/office/drawing/2014/main" id="{7F1E57C0-AB28-4EB0-91BF-3D0F896086D9}"/>
              </a:ext>
            </a:extLst>
          </p:cNvPr>
          <p:cNvPicPr>
            <a:picLocks noChangeAspect="1"/>
          </p:cNvPicPr>
          <p:nvPr/>
        </p:nvPicPr>
        <p:blipFill>
          <a:blip r:embed="rId4"/>
          <a:stretch>
            <a:fillRect/>
          </a:stretch>
        </p:blipFill>
        <p:spPr>
          <a:xfrm>
            <a:off x="3495944" y="2731428"/>
            <a:ext cx="5591175" cy="4029075"/>
          </a:xfrm>
          <a:prstGeom prst="rect">
            <a:avLst/>
          </a:prstGeom>
        </p:spPr>
      </p:pic>
    </p:spTree>
    <p:extLst>
      <p:ext uri="{BB962C8B-B14F-4D97-AF65-F5344CB8AC3E}">
        <p14:creationId xmlns:p14="http://schemas.microsoft.com/office/powerpoint/2010/main" val="201667656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47855-2C19-4902-B5A4-54AD0C13E85D}"/>
              </a:ext>
            </a:extLst>
          </p:cNvPr>
          <p:cNvSpPr>
            <a:spLocks noGrp="1"/>
          </p:cNvSpPr>
          <p:nvPr>
            <p:ph type="title"/>
          </p:nvPr>
        </p:nvSpPr>
        <p:spPr/>
        <p:txBody>
          <a:bodyPr/>
          <a:lstStyle/>
          <a:p>
            <a:r>
              <a:rPr lang="en-US"/>
              <a:t>App Keys</a:t>
            </a:r>
          </a:p>
        </p:txBody>
      </p:sp>
      <p:sp>
        <p:nvSpPr>
          <p:cNvPr id="3" name="Text Placeholder 2">
            <a:extLst>
              <a:ext uri="{FF2B5EF4-FFF2-40B4-BE49-F238E27FC236}">
                <a16:creationId xmlns:a16="http://schemas.microsoft.com/office/drawing/2014/main" id="{EFDD57F6-C671-4D87-92BD-E71EF36DDFEE}"/>
              </a:ext>
            </a:extLst>
          </p:cNvPr>
          <p:cNvSpPr>
            <a:spLocks noGrp="1"/>
          </p:cNvSpPr>
          <p:nvPr>
            <p:ph type="body" sz="quarter" idx="10"/>
          </p:nvPr>
        </p:nvSpPr>
        <p:spPr/>
        <p:txBody>
          <a:bodyPr/>
          <a:lstStyle/>
          <a:p>
            <a:endParaRPr lang="en-US"/>
          </a:p>
        </p:txBody>
      </p:sp>
      <p:pic>
        <p:nvPicPr>
          <p:cNvPr id="4" name="Picture 3">
            <a:extLst>
              <a:ext uri="{FF2B5EF4-FFF2-40B4-BE49-F238E27FC236}">
                <a16:creationId xmlns:a16="http://schemas.microsoft.com/office/drawing/2014/main" id="{6ACAD31C-3683-45F4-8A47-811183C1B292}"/>
              </a:ext>
            </a:extLst>
          </p:cNvPr>
          <p:cNvPicPr>
            <a:picLocks noChangeAspect="1"/>
          </p:cNvPicPr>
          <p:nvPr/>
        </p:nvPicPr>
        <p:blipFill>
          <a:blip r:embed="rId2"/>
          <a:stretch>
            <a:fillRect/>
          </a:stretch>
        </p:blipFill>
        <p:spPr>
          <a:xfrm>
            <a:off x="329825" y="1291085"/>
            <a:ext cx="11527270" cy="4434266"/>
          </a:xfrm>
          <a:prstGeom prst="rect">
            <a:avLst/>
          </a:prstGeom>
        </p:spPr>
      </p:pic>
    </p:spTree>
    <p:extLst>
      <p:ext uri="{BB962C8B-B14F-4D97-AF65-F5344CB8AC3E}">
        <p14:creationId xmlns:p14="http://schemas.microsoft.com/office/powerpoint/2010/main" val="85674054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428B0-0492-49CC-9F85-27492C7D3C6C}"/>
              </a:ext>
            </a:extLst>
          </p:cNvPr>
          <p:cNvSpPr>
            <a:spLocks noGrp="1"/>
          </p:cNvSpPr>
          <p:nvPr>
            <p:ph type="title"/>
          </p:nvPr>
        </p:nvSpPr>
        <p:spPr/>
        <p:txBody>
          <a:bodyPr/>
          <a:lstStyle/>
          <a:p>
            <a:r>
              <a:rPr lang="en-US"/>
              <a:t>App Consents</a:t>
            </a:r>
          </a:p>
        </p:txBody>
      </p:sp>
      <p:sp>
        <p:nvSpPr>
          <p:cNvPr id="3" name="Text Placeholder 2">
            <a:extLst>
              <a:ext uri="{FF2B5EF4-FFF2-40B4-BE49-F238E27FC236}">
                <a16:creationId xmlns:a16="http://schemas.microsoft.com/office/drawing/2014/main" id="{C5E961C4-FEE7-413F-879D-70FD0D03BD84}"/>
              </a:ext>
            </a:extLst>
          </p:cNvPr>
          <p:cNvSpPr>
            <a:spLocks noGrp="1"/>
          </p:cNvSpPr>
          <p:nvPr>
            <p:ph type="body" sz="quarter" idx="10"/>
          </p:nvPr>
        </p:nvSpPr>
        <p:spPr/>
        <p:txBody>
          <a:bodyPr/>
          <a:lstStyle/>
          <a:p>
            <a:endParaRPr lang="en-US"/>
          </a:p>
        </p:txBody>
      </p:sp>
      <p:pic>
        <p:nvPicPr>
          <p:cNvPr id="4" name="Picture 3">
            <a:extLst>
              <a:ext uri="{FF2B5EF4-FFF2-40B4-BE49-F238E27FC236}">
                <a16:creationId xmlns:a16="http://schemas.microsoft.com/office/drawing/2014/main" id="{0CCECCD4-C134-4AC5-A0AC-05F5B2EF16D6}"/>
              </a:ext>
            </a:extLst>
          </p:cNvPr>
          <p:cNvPicPr>
            <a:picLocks noChangeAspect="1"/>
          </p:cNvPicPr>
          <p:nvPr/>
        </p:nvPicPr>
        <p:blipFill>
          <a:blip r:embed="rId2"/>
          <a:stretch>
            <a:fillRect/>
          </a:stretch>
        </p:blipFill>
        <p:spPr>
          <a:xfrm>
            <a:off x="584200" y="1485297"/>
            <a:ext cx="10686364" cy="3887405"/>
          </a:xfrm>
          <a:prstGeom prst="rect">
            <a:avLst/>
          </a:prstGeom>
        </p:spPr>
      </p:pic>
    </p:spTree>
    <p:extLst>
      <p:ext uri="{BB962C8B-B14F-4D97-AF65-F5344CB8AC3E}">
        <p14:creationId xmlns:p14="http://schemas.microsoft.com/office/powerpoint/2010/main" val="342546829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0991AA-3E4A-4842-A38E-A7FE52D0D99A}"/>
              </a:ext>
            </a:extLst>
          </p:cNvPr>
          <p:cNvSpPr>
            <a:spLocks noGrp="1"/>
          </p:cNvSpPr>
          <p:nvPr>
            <p:ph type="title"/>
          </p:nvPr>
        </p:nvSpPr>
        <p:spPr/>
        <p:txBody>
          <a:bodyPr/>
          <a:lstStyle/>
          <a:p>
            <a:r>
              <a:rPr lang="en-US"/>
              <a:t>Thank you.</a:t>
            </a:r>
          </a:p>
        </p:txBody>
      </p:sp>
    </p:spTree>
    <p:extLst>
      <p:ext uri="{BB962C8B-B14F-4D97-AF65-F5344CB8AC3E}">
        <p14:creationId xmlns:p14="http://schemas.microsoft.com/office/powerpoint/2010/main" val="233394231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Assessment Walk-through</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877985"/>
          </a:xfrm>
        </p:spPr>
        <p:txBody>
          <a:bodyPr/>
          <a:lstStyle/>
          <a:p>
            <a:pPr marL="0" lvl="0" indent="0">
              <a:buNone/>
            </a:pPr>
            <a:r>
              <a:rPr lang="en-US" b="1">
                <a:latin typeface="+mn-lt"/>
              </a:rPr>
              <a:t>Goals of the assessment</a:t>
            </a:r>
          </a:p>
          <a:p>
            <a:pPr marL="571500" lvl="0" indent="-571500">
              <a:buFont typeface="Arial" panose="020B0604020202020204" pitchFamily="34" charset="0"/>
              <a:buChar char="•"/>
            </a:pPr>
            <a:r>
              <a:rPr lang="en-US">
                <a:latin typeface="+mn-lt"/>
              </a:rPr>
              <a:t>Provide Insights from your own data</a:t>
            </a:r>
          </a:p>
          <a:p>
            <a:pPr marL="571500" lvl="0" indent="-571500">
              <a:buFont typeface="Arial" panose="020B0604020202020204" pitchFamily="34" charset="0"/>
              <a:buChar char="•"/>
            </a:pPr>
            <a:r>
              <a:rPr lang="en-US">
                <a:latin typeface="+mn-lt"/>
              </a:rPr>
              <a:t>Improve Identity and Access Management Posture </a:t>
            </a:r>
          </a:p>
          <a:p>
            <a:pPr marL="0" lvl="0" indent="0">
              <a:buNone/>
            </a:pPr>
            <a:r>
              <a:rPr lang="en-US" b="1">
                <a:latin typeface="+mn-lt"/>
              </a:rPr>
              <a:t>Two-way discussion</a:t>
            </a:r>
          </a:p>
          <a:p>
            <a:pPr marL="571500" lvl="0" indent="-571500">
              <a:buFont typeface="Arial" panose="020B0604020202020204" pitchFamily="34" charset="0"/>
              <a:buChar char="•"/>
            </a:pPr>
            <a:r>
              <a:rPr lang="en-US">
                <a:latin typeface="+mn-lt"/>
              </a:rPr>
              <a:t>Findings are based on lessons learned / real world experience across large enterprise customers</a:t>
            </a:r>
          </a:p>
          <a:p>
            <a:pPr marL="571500" lvl="0" indent="-571500">
              <a:buFont typeface="Arial" panose="020B0604020202020204" pitchFamily="34" charset="0"/>
              <a:buChar char="•"/>
            </a:pPr>
            <a:r>
              <a:rPr lang="en-US">
                <a:latin typeface="+mn-lt"/>
              </a:rPr>
              <a:t>We want to learn if/how recommendations fit in your environment and requirements</a:t>
            </a:r>
          </a:p>
        </p:txBody>
      </p:sp>
    </p:spTree>
    <p:extLst>
      <p:ext uri="{BB962C8B-B14F-4D97-AF65-F5344CB8AC3E}">
        <p14:creationId xmlns:p14="http://schemas.microsoft.com/office/powerpoint/2010/main" val="179442143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EC3404-C95D-4B5E-AF71-8DCB56265715}"/>
              </a:ext>
            </a:extLst>
          </p:cNvPr>
          <p:cNvSpPr>
            <a:spLocks noGrp="1"/>
          </p:cNvSpPr>
          <p:nvPr>
            <p:ph type="title"/>
          </p:nvPr>
        </p:nvSpPr>
        <p:spPr/>
        <p:txBody>
          <a:bodyPr/>
          <a:lstStyle/>
          <a:p>
            <a:r>
              <a:rPr lang="en-US" sz="7200"/>
              <a:t>Engagement Model</a:t>
            </a:r>
          </a:p>
        </p:txBody>
      </p:sp>
    </p:spTree>
    <p:extLst>
      <p:ext uri="{BB962C8B-B14F-4D97-AF65-F5344CB8AC3E}">
        <p14:creationId xmlns:p14="http://schemas.microsoft.com/office/powerpoint/2010/main" val="34755636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does it work?</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3533275"/>
          </a:xfrm>
        </p:spPr>
        <p:txBody>
          <a:bodyPr/>
          <a:lstStyle/>
          <a:p>
            <a:pPr marL="0" lvl="0" indent="0">
              <a:buNone/>
            </a:pPr>
            <a:r>
              <a:rPr lang="en-US" b="1"/>
              <a:t>Customer Stakeholders</a:t>
            </a:r>
          </a:p>
          <a:p>
            <a:pPr marL="571500" lvl="0" indent="-571500">
              <a:buFont typeface="Arial" panose="020B0604020202020204" pitchFamily="34" charset="0"/>
              <a:buChar char="•"/>
            </a:pPr>
            <a:r>
              <a:rPr lang="en-US"/>
              <a:t>IAM Team: Architect and Operations</a:t>
            </a:r>
          </a:p>
          <a:p>
            <a:pPr marL="571500" lvl="0" indent="-571500">
              <a:buFont typeface="Arial" panose="020B0604020202020204" pitchFamily="34" charset="0"/>
              <a:buChar char="•"/>
            </a:pPr>
            <a:r>
              <a:rPr lang="en-US"/>
              <a:t>InfoSec Team: Architect and Operations</a:t>
            </a:r>
          </a:p>
          <a:p>
            <a:pPr marL="571500" lvl="0" indent="-571500">
              <a:buFont typeface="Arial" panose="020B0604020202020204" pitchFamily="34" charset="0"/>
              <a:buChar char="•"/>
            </a:pPr>
            <a:r>
              <a:rPr lang="en-US"/>
              <a:t>Cloud resources (Azure): Architect and Operations</a:t>
            </a:r>
          </a:p>
          <a:p>
            <a:pPr marL="0" lvl="0" indent="0">
              <a:buNone/>
            </a:pPr>
            <a:r>
              <a:rPr lang="en-US" b="1"/>
              <a:t>Microsoft Stakeholders</a:t>
            </a:r>
          </a:p>
          <a:p>
            <a:pPr marL="571500" lvl="0" indent="-571500">
              <a:buFont typeface="Arial" panose="020B0604020202020204" pitchFamily="34" charset="0"/>
              <a:buChar char="•"/>
            </a:pPr>
            <a:r>
              <a:rPr lang="en-US"/>
              <a:t>Azure AD Team:  GTP PM</a:t>
            </a:r>
          </a:p>
          <a:p>
            <a:pPr marL="571500" lvl="0" indent="-571500">
              <a:buFont typeface="Arial" panose="020B0604020202020204" pitchFamily="34" charset="0"/>
              <a:buChar char="•"/>
            </a:pPr>
            <a:r>
              <a:rPr lang="en-US"/>
              <a:t>Microsoft: ATS, TAM, CSM</a:t>
            </a:r>
          </a:p>
        </p:txBody>
      </p:sp>
    </p:spTree>
    <p:extLst>
      <p:ext uri="{BB962C8B-B14F-4D97-AF65-F5344CB8AC3E}">
        <p14:creationId xmlns:p14="http://schemas.microsoft.com/office/powerpoint/2010/main" val="120371119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How does it work?</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4200" y="1435497"/>
            <a:ext cx="11018520" cy="1982081"/>
          </a:xfrm>
        </p:spPr>
        <p:txBody>
          <a:bodyPr/>
          <a:lstStyle/>
          <a:p>
            <a:pPr marL="0" lvl="0" indent="0">
              <a:buNone/>
            </a:pPr>
            <a:r>
              <a:rPr lang="en-US" b="1"/>
              <a:t>Delivery Stages</a:t>
            </a:r>
          </a:p>
          <a:p>
            <a:pPr marL="742950" lvl="0" indent="-742950">
              <a:buFont typeface="Arial" panose="020B0604020202020204" pitchFamily="34" charset="0"/>
              <a:buChar char="•"/>
            </a:pPr>
            <a:r>
              <a:rPr lang="en-US"/>
              <a:t>Phase 1: Gather information</a:t>
            </a:r>
          </a:p>
          <a:p>
            <a:pPr marL="742950" lvl="0" indent="-742950">
              <a:buFont typeface="Arial" panose="020B0604020202020204" pitchFamily="34" charset="0"/>
              <a:buChar char="•"/>
            </a:pPr>
            <a:r>
              <a:rPr lang="en-US"/>
              <a:t>Phase 2: Present findings </a:t>
            </a:r>
          </a:p>
          <a:p>
            <a:pPr marL="742950" lvl="0" indent="-742950">
              <a:buFont typeface="Arial" panose="020B0604020202020204" pitchFamily="34" charset="0"/>
              <a:buChar char="•"/>
            </a:pPr>
            <a:r>
              <a:rPr lang="en-US"/>
              <a:t>Phase 3: Plan remediation</a:t>
            </a:r>
          </a:p>
        </p:txBody>
      </p:sp>
    </p:spTree>
    <p:extLst>
      <p:ext uri="{BB962C8B-B14F-4D97-AF65-F5344CB8AC3E}">
        <p14:creationId xmlns:p14="http://schemas.microsoft.com/office/powerpoint/2010/main" val="89085305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Phase 1: Gather Information</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15856"/>
            <a:ext cx="11018520" cy="4530471"/>
          </a:xfrm>
        </p:spPr>
        <p:txBody>
          <a:bodyPr/>
          <a:lstStyle/>
          <a:p>
            <a:pPr marL="0" indent="0">
              <a:buNone/>
            </a:pPr>
            <a:r>
              <a:rPr lang="en-US" sz="3200" b="1"/>
              <a:t>Customer Interview (Architect Team and Ops Team) – 3 hours</a:t>
            </a:r>
          </a:p>
          <a:p>
            <a:pPr marL="742950" indent="-742950">
              <a:buFont typeface="+mj-lt"/>
              <a:buAutoNum type="arabicPeriod"/>
            </a:pPr>
            <a:r>
              <a:rPr lang="en-US" sz="3200"/>
              <a:t>IAM + Infosec: walks through Azure AD Portal</a:t>
            </a:r>
          </a:p>
          <a:p>
            <a:pPr marL="742950" indent="-742950">
              <a:buFont typeface="+mj-lt"/>
              <a:buAutoNum type="arabicPeriod"/>
            </a:pPr>
            <a:r>
              <a:rPr lang="en-US" sz="3200"/>
              <a:t>Productivity: walks through Office Admin Portal</a:t>
            </a:r>
            <a:endParaRPr lang="en-US" sz="3200" b="1"/>
          </a:p>
          <a:p>
            <a:pPr marL="742950" indent="-742950">
              <a:buFont typeface="+mj-lt"/>
              <a:buAutoNum type="arabicPeriod"/>
            </a:pPr>
            <a:r>
              <a:rPr lang="en-US" sz="3200"/>
              <a:t>Cloud Resources: Walks through Azure EA portal</a:t>
            </a:r>
          </a:p>
          <a:p>
            <a:pPr marL="742950" lvl="0" indent="-742950">
              <a:buFont typeface="+mj-lt"/>
              <a:buAutoNum type="arabicPeriod"/>
            </a:pPr>
            <a:r>
              <a:rPr lang="en-US" sz="3200"/>
              <a:t>IAM: walks through On-prem components (Azure AD Connect, AD FS, Proxy Connectors, etc.)</a:t>
            </a:r>
          </a:p>
          <a:p>
            <a:pPr marL="514350" indent="-514350">
              <a:buFont typeface="+mj-lt"/>
              <a:buAutoNum type="arabicPeriod"/>
            </a:pPr>
            <a:r>
              <a:rPr lang="en-US" sz="3200"/>
              <a:t>Interview  </a:t>
            </a:r>
          </a:p>
          <a:p>
            <a:pPr marL="514350" indent="-514350">
              <a:buFont typeface="+mj-lt"/>
              <a:buAutoNum type="arabicPeriod"/>
            </a:pPr>
            <a:r>
              <a:rPr lang="en-US" sz="3200"/>
              <a:t>IAM: run read-only scripts and tools to extract information</a:t>
            </a:r>
            <a:endParaRPr lang="en-US"/>
          </a:p>
        </p:txBody>
      </p:sp>
    </p:spTree>
    <p:extLst>
      <p:ext uri="{BB962C8B-B14F-4D97-AF65-F5344CB8AC3E}">
        <p14:creationId xmlns:p14="http://schemas.microsoft.com/office/powerpoint/2010/main" val="92408118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Phase 1: Gather Information</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15856"/>
            <a:ext cx="11018520" cy="4530471"/>
          </a:xfrm>
        </p:spPr>
        <p:txBody>
          <a:bodyPr/>
          <a:lstStyle/>
          <a:p>
            <a:pPr marL="0" indent="0">
              <a:buNone/>
            </a:pPr>
            <a:r>
              <a:rPr lang="en-US" sz="3200" b="1"/>
              <a:t>What information do we collect with the scripts?</a:t>
            </a:r>
          </a:p>
          <a:p>
            <a:r>
              <a:rPr lang="en-US" sz="3200"/>
              <a:t>List of UPN, name and email address of users with privileged roles</a:t>
            </a:r>
          </a:p>
          <a:p>
            <a:r>
              <a:rPr lang="en-US" sz="3200"/>
              <a:t>Application Group and User Assignment </a:t>
            </a:r>
          </a:p>
          <a:p>
            <a:r>
              <a:rPr lang="en-US" sz="3200"/>
              <a:t>List of Application Consent Grants</a:t>
            </a:r>
          </a:p>
          <a:p>
            <a:r>
              <a:rPr lang="en-US" sz="3200"/>
              <a:t>Metadata of Credentials used by Service Principals</a:t>
            </a:r>
          </a:p>
          <a:p>
            <a:r>
              <a:rPr lang="en-US" sz="3200"/>
              <a:t>Snapshot of Azure AD Connect configuration</a:t>
            </a:r>
          </a:p>
          <a:p>
            <a:r>
              <a:rPr lang="en-US" sz="3200"/>
              <a:t>AD FS Application Configuration (if applicable)</a:t>
            </a:r>
          </a:p>
        </p:txBody>
      </p:sp>
    </p:spTree>
    <p:extLst>
      <p:ext uri="{BB962C8B-B14F-4D97-AF65-F5344CB8AC3E}">
        <p14:creationId xmlns:p14="http://schemas.microsoft.com/office/powerpoint/2010/main" val="169178862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0BD2-CB8A-4757-AB68-9C83A15267A4}"/>
              </a:ext>
            </a:extLst>
          </p:cNvPr>
          <p:cNvSpPr>
            <a:spLocks noGrp="1"/>
          </p:cNvSpPr>
          <p:nvPr>
            <p:ph type="title"/>
          </p:nvPr>
        </p:nvSpPr>
        <p:spPr/>
        <p:txBody>
          <a:bodyPr/>
          <a:lstStyle/>
          <a:p>
            <a:r>
              <a:rPr lang="en-US" b="1"/>
              <a:t>Phase 1: Gather Information</a:t>
            </a:r>
          </a:p>
        </p:txBody>
      </p:sp>
      <p:sp>
        <p:nvSpPr>
          <p:cNvPr id="3" name="Text Placeholder 2">
            <a:extLst>
              <a:ext uri="{FF2B5EF4-FFF2-40B4-BE49-F238E27FC236}">
                <a16:creationId xmlns:a16="http://schemas.microsoft.com/office/drawing/2014/main" id="{C5C44091-0DB2-47A8-9E8A-5B7626E46E5B}"/>
              </a:ext>
            </a:extLst>
          </p:cNvPr>
          <p:cNvSpPr>
            <a:spLocks noGrp="1"/>
          </p:cNvSpPr>
          <p:nvPr>
            <p:ph type="body" sz="quarter" idx="10"/>
          </p:nvPr>
        </p:nvSpPr>
        <p:spPr>
          <a:xfrm>
            <a:off x="586740" y="1315856"/>
            <a:ext cx="11018520" cy="5416868"/>
          </a:xfrm>
        </p:spPr>
        <p:txBody>
          <a:bodyPr/>
          <a:lstStyle/>
          <a:p>
            <a:pPr marL="0" indent="0">
              <a:buNone/>
            </a:pPr>
            <a:r>
              <a:rPr lang="en-US" sz="3200" b="1"/>
              <a:t>How is the data stored and handled?</a:t>
            </a:r>
          </a:p>
          <a:p>
            <a:r>
              <a:rPr lang="en-US" sz="3200"/>
              <a:t>We need to agree upon an information sharing mechanism (MS Teams site hosted by the customer preferable)</a:t>
            </a:r>
            <a:endParaRPr lang="en-US" sz="2000"/>
          </a:p>
          <a:p>
            <a:r>
              <a:rPr lang="en-US" sz="3200"/>
              <a:t>It will be locked down to customer team members and GTP PM </a:t>
            </a:r>
          </a:p>
          <a:p>
            <a:r>
              <a:rPr lang="en-US" sz="3200"/>
              <a:t>GTP PM require to download the files generated by the scripts to produce the reports in a Microsoft Managed Device and Security Policies</a:t>
            </a:r>
          </a:p>
          <a:p>
            <a:pPr marL="0" indent="0">
              <a:buNone/>
            </a:pPr>
            <a:endParaRPr lang="en-US" sz="3200"/>
          </a:p>
          <a:p>
            <a:pPr marL="0" indent="0">
              <a:buNone/>
            </a:pPr>
            <a:r>
              <a:rPr lang="en-US" sz="3200" b="1"/>
              <a:t> </a:t>
            </a:r>
            <a:endParaRPr lang="en-US" sz="3200"/>
          </a:p>
        </p:txBody>
      </p:sp>
    </p:spTree>
    <p:extLst>
      <p:ext uri="{BB962C8B-B14F-4D97-AF65-F5344CB8AC3E}">
        <p14:creationId xmlns:p14="http://schemas.microsoft.com/office/powerpoint/2010/main" val="1698930934"/>
      </p:ext>
    </p:extLst>
  </p:cSld>
  <p:clrMapOvr>
    <a:masterClrMapping/>
  </p:clrMapOvr>
  <p:transition>
    <p:fade/>
  </p:transition>
</p:sld>
</file>

<file path=ppt/theme/theme1.xml><?xml version="1.0" encoding="utf-8"?>
<a:theme xmlns:a="http://schemas.openxmlformats.org/drawingml/2006/main" name="White Template">
  <a:themeElements>
    <a:clrScheme name="Custom 73">
      <a:dk1>
        <a:srgbClr val="000000"/>
      </a:dk1>
      <a:lt1>
        <a:srgbClr val="FFFFFF"/>
      </a:lt1>
      <a:dk2>
        <a:srgbClr val="000000"/>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Business_2019_01.potx" id="{71083E08-DC26-4C69-B95F-E6DE531BB553}" vid="{0995B531-B0EF-4F51-BB6D-A0E83584022B}"/>
    </a:ext>
  </a:extLst>
</a:theme>
</file>

<file path=ppt/theme/theme2.xml><?xml version="1.0" encoding="utf-8"?>
<a:theme xmlns:a="http://schemas.openxmlformats.org/drawingml/2006/main" name="1_White Template">
  <a:themeElements>
    <a:clrScheme name="Custom 73">
      <a:dk1>
        <a:srgbClr val="000000"/>
      </a:dk1>
      <a:lt1>
        <a:srgbClr val="FFFFFF"/>
      </a:lt1>
      <a:dk2>
        <a:srgbClr val="000000"/>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Business_2019_01.potx" id="{71083E08-DC26-4C69-B95F-E6DE531BB553}" vid="{0995B531-B0EF-4F51-BB6D-A0E83584022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F13799CD508CB498622EE4208C7A573" ma:contentTypeVersion="4" ma:contentTypeDescription="Create a new document." ma:contentTypeScope="" ma:versionID="a533dcf72b2f2ec6c029703004e91f1a">
  <xsd:schema xmlns:xsd="http://www.w3.org/2001/XMLSchema" xmlns:xs="http://www.w3.org/2001/XMLSchema" xmlns:p="http://schemas.microsoft.com/office/2006/metadata/properties" xmlns:ns2="82e94c9d-6f28-4f6c-92c6-caf99ba55e50" xmlns:ns3="1e114e75-2aca-4efc-8643-61057a213210" targetNamespace="http://schemas.microsoft.com/office/2006/metadata/properties" ma:root="true" ma:fieldsID="763609118dd9d1609ca2a74f5f4aca09" ns2:_="" ns3:_="">
    <xsd:import namespace="82e94c9d-6f28-4f6c-92c6-caf99ba55e50"/>
    <xsd:import namespace="1e114e75-2aca-4efc-8643-61057a213210"/>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2e94c9d-6f28-4f6c-92c6-caf99ba55e5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e114e75-2aca-4efc-8643-61057a213210"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a3a70355-02c3-4e41-938c-aa70c2b12eea"/>
    <ds:schemaRef ds:uri="af4b5d4a-3d03-4141-88cc-1119c69d37a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D169F1F0-3A4A-4691-8D8A-73A76AB65EBC}">
  <ds:schemaRefs>
    <ds:schemaRef ds:uri="1e114e75-2aca-4efc-8643-61057a213210"/>
    <ds:schemaRef ds:uri="82e94c9d-6f28-4f6c-92c6-caf99ba55e5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16-9_Blue_Business_2019_01</Template>
  <Application>Microsoft Office PowerPoint</Application>
  <PresentationFormat>Widescreen</PresentationFormat>
  <Slides>29</Slides>
  <Notes>16</Notes>
  <HiddenSlides>0</HiddenSlides>
  <ScaleCrop>false</ScaleCrop>
  <HeadingPairs>
    <vt:vector size="4" baseType="variant">
      <vt:variant>
        <vt:lpstr>Theme</vt:lpstr>
      </vt:variant>
      <vt:variant>
        <vt:i4>2</vt:i4>
      </vt:variant>
      <vt:variant>
        <vt:lpstr>Slide Titles</vt:lpstr>
      </vt:variant>
      <vt:variant>
        <vt:i4>29</vt:i4>
      </vt:variant>
    </vt:vector>
  </HeadingPairs>
  <TitlesOfParts>
    <vt:vector size="31" baseType="lpstr">
      <vt:lpstr>White Template</vt:lpstr>
      <vt:lpstr>1_White Template</vt:lpstr>
      <vt:lpstr>Microsoft Identity Virtual Onsite Partner Track</vt:lpstr>
      <vt:lpstr>Azure AD Configuration Assessment</vt:lpstr>
      <vt:lpstr>Assessment Walk-through</vt:lpstr>
      <vt:lpstr>Engagement Model</vt:lpstr>
      <vt:lpstr>How does it work?</vt:lpstr>
      <vt:lpstr>How does it work?</vt:lpstr>
      <vt:lpstr>Phase 1: Gather Information</vt:lpstr>
      <vt:lpstr>Phase 1: Gather Information</vt:lpstr>
      <vt:lpstr>Phase 1: Gather Information</vt:lpstr>
      <vt:lpstr>Phase 2: Present Findings</vt:lpstr>
      <vt:lpstr>Phase 2: Present Findings (cont’d)</vt:lpstr>
      <vt:lpstr>How we will present results</vt:lpstr>
      <vt:lpstr>How we will present results</vt:lpstr>
      <vt:lpstr>How we will present results</vt:lpstr>
      <vt:lpstr>Phase 3 : Plan Remediation</vt:lpstr>
      <vt:lpstr>Categories</vt:lpstr>
      <vt:lpstr>Disclaimers</vt:lpstr>
      <vt:lpstr>Identity and Access Management Areas</vt:lpstr>
      <vt:lpstr>Identity and Access Management Areas</vt:lpstr>
      <vt:lpstr>Real world walk through – Power BI report</vt:lpstr>
      <vt:lpstr>Power BI report</vt:lpstr>
      <vt:lpstr>The basics – Sync &amp; Connect Health</vt:lpstr>
      <vt:lpstr>Sync Performance</vt:lpstr>
      <vt:lpstr>Sync – Object Counts</vt:lpstr>
      <vt:lpstr>Roles &amp; Notifications</vt:lpstr>
      <vt:lpstr>App Assignments</vt:lpstr>
      <vt:lpstr>App Keys</vt:lpstr>
      <vt:lpstr>App Consents</vt:lpstr>
      <vt:lpstr>Thank you.</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&lt;Event name&gt;</dc:subject>
  <dc:creator>Kristen Stapleton-Paff</dc:creator>
  <cp:keywords/>
  <dc:description/>
  <cp:revision>1</cp:revision>
  <dcterms:created xsi:type="dcterms:W3CDTF">2019-08-07T21:31:14Z</dcterms:created>
  <dcterms:modified xsi:type="dcterms:W3CDTF">2020-06-04T00:34:25Z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0x0101007F13799CD508CB498622EE4208C7A573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ies>
</file>

<file path=docProps/thumbnail.jpeg>
</file>